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982" r:id="rId5"/>
    <p:sldId id="979" r:id="rId6"/>
    <p:sldId id="983" r:id="rId7"/>
  </p:sldIdLst>
  <p:sldSz cx="12192000" cy="6858000"/>
  <p:notesSz cx="7010400" cy="9296400"/>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0153"/>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8" autoAdjust="0"/>
    <p:restoredTop sz="94660"/>
  </p:normalViewPr>
  <p:slideViewPr>
    <p:cSldViewPr snapToGrid="0">
      <p:cViewPr varScale="1">
        <p:scale>
          <a:sx n="90" d="100"/>
          <a:sy n="90" d="100"/>
        </p:scale>
        <p:origin x="5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F03168-B49E-447C-9902-974E77D285A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419"/>
          </a:p>
        </p:txBody>
      </p:sp>
      <p:sp>
        <p:nvSpPr>
          <p:cNvPr id="3" name="Subtítulo 2">
            <a:extLst>
              <a:ext uri="{FF2B5EF4-FFF2-40B4-BE49-F238E27FC236}">
                <a16:creationId xmlns:a16="http://schemas.microsoft.com/office/drawing/2014/main" id="{DBCBC1C3-A61C-4C76-8BA2-B68725020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419"/>
          </a:p>
        </p:txBody>
      </p:sp>
      <p:sp>
        <p:nvSpPr>
          <p:cNvPr id="4" name="Marcador de fecha 3">
            <a:extLst>
              <a:ext uri="{FF2B5EF4-FFF2-40B4-BE49-F238E27FC236}">
                <a16:creationId xmlns:a16="http://schemas.microsoft.com/office/drawing/2014/main" id="{E3CA49C2-313C-41F5-9786-B437D36B5678}"/>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371841BD-50D3-4B28-BA0F-D0751393BF52}"/>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8C2DE510-2034-4B3F-B80B-42B5AEDF3070}"/>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87731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3F6951-0DAA-4A1A-8FC0-2D0BEB4B35AB}"/>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0B1B35C4-691E-4807-9525-8740B79C457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96D84F66-5545-4E7F-8417-730B84A0D49C}"/>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DA6D1080-75C1-429F-B8B1-7B236F65474F}"/>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C5CF9AF8-03E5-4E02-BDD4-E025E2D83E0A}"/>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64343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E5530C5-C550-4B43-A34D-915CFF29748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419"/>
          </a:p>
        </p:txBody>
      </p:sp>
      <p:sp>
        <p:nvSpPr>
          <p:cNvPr id="3" name="Marcador de texto vertical 2">
            <a:extLst>
              <a:ext uri="{FF2B5EF4-FFF2-40B4-BE49-F238E27FC236}">
                <a16:creationId xmlns:a16="http://schemas.microsoft.com/office/drawing/2014/main" id="{AB36817E-6607-4088-8FB2-DED214E874AD}"/>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40EDC4AA-5BFF-4DD3-A044-0356D1EEC9F2}"/>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02CA5FCC-C847-4932-BAE6-5A63B1C8103C}"/>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D12325BA-4B13-4A97-9ECC-C40DFF12924C}"/>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304903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B5C49B-E7CD-4078-A65B-1032ECD5343A}"/>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37592073-A798-4348-85A9-EC687E4DE9D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2CD4FE5B-71E9-4B8E-B691-1EB18F8551C3}"/>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E5A22316-7EEA-4FCA-8EFB-4A3BB6978C19}"/>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CF59D9D7-1972-493B-985C-2F81DA3AC8C3}"/>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08109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3AA8C9-13CD-42A4-8B82-1049A0E8397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F99B8853-D216-4948-8769-AC5FE5B225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14BF044-AC89-4267-92B2-8AA5723E7C7B}"/>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41CE2BD0-020A-48B1-88D1-77D7E13DD014}"/>
              </a:ext>
            </a:extLst>
          </p:cNvPr>
          <p:cNvSpPr>
            <a:spLocks noGrp="1"/>
          </p:cNvSpPr>
          <p:nvPr>
            <p:ph type="ftr" sz="quarter" idx="11"/>
          </p:nvPr>
        </p:nvSpPr>
        <p:spPr/>
        <p:txBody>
          <a:bodyPr/>
          <a:lstStyle/>
          <a:p>
            <a:endParaRPr lang="es-419"/>
          </a:p>
        </p:txBody>
      </p:sp>
      <p:sp>
        <p:nvSpPr>
          <p:cNvPr id="6" name="Marcador de número de diapositiva 5">
            <a:extLst>
              <a:ext uri="{FF2B5EF4-FFF2-40B4-BE49-F238E27FC236}">
                <a16:creationId xmlns:a16="http://schemas.microsoft.com/office/drawing/2014/main" id="{713D9E98-960D-42FF-8D8E-EBFD38071A56}"/>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50823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A4A252-C462-4E63-853E-60C82F6CB34B}"/>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BAFE4564-C062-4C91-93E0-2ED484CB6C9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contenido 3">
            <a:extLst>
              <a:ext uri="{FF2B5EF4-FFF2-40B4-BE49-F238E27FC236}">
                <a16:creationId xmlns:a16="http://schemas.microsoft.com/office/drawing/2014/main" id="{188A26F6-BD4B-448F-8D42-17DA69A62A9C}"/>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fecha 4">
            <a:extLst>
              <a:ext uri="{FF2B5EF4-FFF2-40B4-BE49-F238E27FC236}">
                <a16:creationId xmlns:a16="http://schemas.microsoft.com/office/drawing/2014/main" id="{C6857E89-9A71-4C37-9E5B-AABD9336068B}"/>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6" name="Marcador de pie de página 5">
            <a:extLst>
              <a:ext uri="{FF2B5EF4-FFF2-40B4-BE49-F238E27FC236}">
                <a16:creationId xmlns:a16="http://schemas.microsoft.com/office/drawing/2014/main" id="{479619E3-1E46-4603-953A-356231770042}"/>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CFCE9178-7B9E-46FA-90B4-57675E64366F}"/>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25566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0253DC-DEAB-4E68-8309-6227C512C0E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73FF93B7-874B-40E1-8A36-79DA96E4CA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2DDD857B-9FB4-4862-8CA3-8F6267CE494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5" name="Marcador de texto 4">
            <a:extLst>
              <a:ext uri="{FF2B5EF4-FFF2-40B4-BE49-F238E27FC236}">
                <a16:creationId xmlns:a16="http://schemas.microsoft.com/office/drawing/2014/main" id="{BBE3AAEA-F2E3-45E8-815F-CCDE35310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3C5D834-4C79-4F55-92E0-7F77ED56D00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7" name="Marcador de fecha 6">
            <a:extLst>
              <a:ext uri="{FF2B5EF4-FFF2-40B4-BE49-F238E27FC236}">
                <a16:creationId xmlns:a16="http://schemas.microsoft.com/office/drawing/2014/main" id="{446E81A5-26FA-454B-B8D1-639BD73D274F}"/>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8" name="Marcador de pie de página 7">
            <a:extLst>
              <a:ext uri="{FF2B5EF4-FFF2-40B4-BE49-F238E27FC236}">
                <a16:creationId xmlns:a16="http://schemas.microsoft.com/office/drawing/2014/main" id="{C207A0F5-6F54-48C2-9FFC-A9D8C49C38F2}"/>
              </a:ext>
            </a:extLst>
          </p:cNvPr>
          <p:cNvSpPr>
            <a:spLocks noGrp="1"/>
          </p:cNvSpPr>
          <p:nvPr>
            <p:ph type="ftr" sz="quarter" idx="11"/>
          </p:nvPr>
        </p:nvSpPr>
        <p:spPr/>
        <p:txBody>
          <a:bodyPr/>
          <a:lstStyle/>
          <a:p>
            <a:endParaRPr lang="es-419"/>
          </a:p>
        </p:txBody>
      </p:sp>
      <p:sp>
        <p:nvSpPr>
          <p:cNvPr id="9" name="Marcador de número de diapositiva 8">
            <a:extLst>
              <a:ext uri="{FF2B5EF4-FFF2-40B4-BE49-F238E27FC236}">
                <a16:creationId xmlns:a16="http://schemas.microsoft.com/office/drawing/2014/main" id="{8EE171E9-CBFF-45B0-95F6-7843ECC25B45}"/>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1866394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BE4996-121B-4C3F-A430-D3B229400BB2}"/>
              </a:ext>
            </a:extLst>
          </p:cNvPr>
          <p:cNvSpPr>
            <a:spLocks noGrp="1"/>
          </p:cNvSpPr>
          <p:nvPr>
            <p:ph type="title"/>
          </p:nvPr>
        </p:nvSpPr>
        <p:spPr/>
        <p:txBody>
          <a:bodyPr/>
          <a:lstStyle/>
          <a:p>
            <a:r>
              <a:rPr lang="es-ES"/>
              <a:t>Haga clic para modificar el estilo de título del patrón</a:t>
            </a:r>
            <a:endParaRPr lang="es-419"/>
          </a:p>
        </p:txBody>
      </p:sp>
      <p:sp>
        <p:nvSpPr>
          <p:cNvPr id="3" name="Marcador de fecha 2">
            <a:extLst>
              <a:ext uri="{FF2B5EF4-FFF2-40B4-BE49-F238E27FC236}">
                <a16:creationId xmlns:a16="http://schemas.microsoft.com/office/drawing/2014/main" id="{34A73020-ECE6-415D-9DEF-4F73A279C525}"/>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4" name="Marcador de pie de página 3">
            <a:extLst>
              <a:ext uri="{FF2B5EF4-FFF2-40B4-BE49-F238E27FC236}">
                <a16:creationId xmlns:a16="http://schemas.microsoft.com/office/drawing/2014/main" id="{AE786C6C-D12B-468A-8D32-74DD36908A39}"/>
              </a:ext>
            </a:extLst>
          </p:cNvPr>
          <p:cNvSpPr>
            <a:spLocks noGrp="1"/>
          </p:cNvSpPr>
          <p:nvPr>
            <p:ph type="ftr" sz="quarter" idx="11"/>
          </p:nvPr>
        </p:nvSpPr>
        <p:spPr/>
        <p:txBody>
          <a:bodyPr/>
          <a:lstStyle/>
          <a:p>
            <a:endParaRPr lang="es-419"/>
          </a:p>
        </p:txBody>
      </p:sp>
      <p:sp>
        <p:nvSpPr>
          <p:cNvPr id="5" name="Marcador de número de diapositiva 4">
            <a:extLst>
              <a:ext uri="{FF2B5EF4-FFF2-40B4-BE49-F238E27FC236}">
                <a16:creationId xmlns:a16="http://schemas.microsoft.com/office/drawing/2014/main" id="{916AA9BE-1F60-48C5-B31F-9AD51C467081}"/>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243806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99F6EAE-C205-4839-BB77-C4A39E1E5C6D}"/>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3" name="Marcador de pie de página 2">
            <a:extLst>
              <a:ext uri="{FF2B5EF4-FFF2-40B4-BE49-F238E27FC236}">
                <a16:creationId xmlns:a16="http://schemas.microsoft.com/office/drawing/2014/main" id="{C47438A1-B894-4905-8234-A70C455A8AF2}"/>
              </a:ext>
            </a:extLst>
          </p:cNvPr>
          <p:cNvSpPr>
            <a:spLocks noGrp="1"/>
          </p:cNvSpPr>
          <p:nvPr>
            <p:ph type="ftr" sz="quarter" idx="11"/>
          </p:nvPr>
        </p:nvSpPr>
        <p:spPr/>
        <p:txBody>
          <a:bodyPr/>
          <a:lstStyle/>
          <a:p>
            <a:endParaRPr lang="es-419"/>
          </a:p>
        </p:txBody>
      </p:sp>
      <p:sp>
        <p:nvSpPr>
          <p:cNvPr id="4" name="Marcador de número de diapositiva 3">
            <a:extLst>
              <a:ext uri="{FF2B5EF4-FFF2-40B4-BE49-F238E27FC236}">
                <a16:creationId xmlns:a16="http://schemas.microsoft.com/office/drawing/2014/main" id="{D7CC2645-F359-4B97-9A61-E3AE430E299F}"/>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552691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09001B-0ACB-45D5-A237-72B92501971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contenido 2">
            <a:extLst>
              <a:ext uri="{FF2B5EF4-FFF2-40B4-BE49-F238E27FC236}">
                <a16:creationId xmlns:a16="http://schemas.microsoft.com/office/drawing/2014/main" id="{D30C7E1A-8E6B-42B1-A940-02BC6CE8CC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texto 3">
            <a:extLst>
              <a:ext uri="{FF2B5EF4-FFF2-40B4-BE49-F238E27FC236}">
                <a16:creationId xmlns:a16="http://schemas.microsoft.com/office/drawing/2014/main" id="{7AB210EA-23F8-49F0-ABC5-9BE673E91D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7AC66EB-86C1-4ADF-8DFB-2B757F2250AE}"/>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6" name="Marcador de pie de página 5">
            <a:extLst>
              <a:ext uri="{FF2B5EF4-FFF2-40B4-BE49-F238E27FC236}">
                <a16:creationId xmlns:a16="http://schemas.microsoft.com/office/drawing/2014/main" id="{A104D46C-9745-479A-9A37-0259245F20CE}"/>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544C0C7A-E7A4-4F1D-BB8A-98303C464CBB}"/>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3450848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FFAA22-D197-48E0-B97B-F34E229120E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419"/>
          </a:p>
        </p:txBody>
      </p:sp>
      <p:sp>
        <p:nvSpPr>
          <p:cNvPr id="3" name="Marcador de posición de imagen 2">
            <a:extLst>
              <a:ext uri="{FF2B5EF4-FFF2-40B4-BE49-F238E27FC236}">
                <a16:creationId xmlns:a16="http://schemas.microsoft.com/office/drawing/2014/main" id="{3A5A28A7-C918-4AEB-88AA-34907166F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419"/>
          </a:p>
        </p:txBody>
      </p:sp>
      <p:sp>
        <p:nvSpPr>
          <p:cNvPr id="4" name="Marcador de texto 3">
            <a:extLst>
              <a:ext uri="{FF2B5EF4-FFF2-40B4-BE49-F238E27FC236}">
                <a16:creationId xmlns:a16="http://schemas.microsoft.com/office/drawing/2014/main" id="{08566151-E62C-4933-A75B-22B3C688A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4090E0B-8F1D-4CA0-9D98-75EDF34F27DF}"/>
              </a:ext>
            </a:extLst>
          </p:cNvPr>
          <p:cNvSpPr>
            <a:spLocks noGrp="1"/>
          </p:cNvSpPr>
          <p:nvPr>
            <p:ph type="dt" sz="half" idx="10"/>
          </p:nvPr>
        </p:nvSpPr>
        <p:spPr/>
        <p:txBody>
          <a:bodyPr/>
          <a:lstStyle/>
          <a:p>
            <a:fld id="{7B66802B-CA56-4CBB-BFAE-D99843A62A7C}" type="datetimeFigureOut">
              <a:rPr lang="es-419" smtClean="0"/>
              <a:t>13/4/2020</a:t>
            </a:fld>
            <a:endParaRPr lang="es-419"/>
          </a:p>
        </p:txBody>
      </p:sp>
      <p:sp>
        <p:nvSpPr>
          <p:cNvPr id="6" name="Marcador de pie de página 5">
            <a:extLst>
              <a:ext uri="{FF2B5EF4-FFF2-40B4-BE49-F238E27FC236}">
                <a16:creationId xmlns:a16="http://schemas.microsoft.com/office/drawing/2014/main" id="{B4F48125-C9D3-487F-A4C0-C90020A0E0B1}"/>
              </a:ext>
            </a:extLst>
          </p:cNvPr>
          <p:cNvSpPr>
            <a:spLocks noGrp="1"/>
          </p:cNvSpPr>
          <p:nvPr>
            <p:ph type="ftr" sz="quarter" idx="11"/>
          </p:nvPr>
        </p:nvSpPr>
        <p:spPr/>
        <p:txBody>
          <a:bodyPr/>
          <a:lstStyle/>
          <a:p>
            <a:endParaRPr lang="es-419"/>
          </a:p>
        </p:txBody>
      </p:sp>
      <p:sp>
        <p:nvSpPr>
          <p:cNvPr id="7" name="Marcador de número de diapositiva 6">
            <a:extLst>
              <a:ext uri="{FF2B5EF4-FFF2-40B4-BE49-F238E27FC236}">
                <a16:creationId xmlns:a16="http://schemas.microsoft.com/office/drawing/2014/main" id="{59926081-4F07-47A9-8B75-7351430512AD}"/>
              </a:ext>
            </a:extLst>
          </p:cNvPr>
          <p:cNvSpPr>
            <a:spLocks noGrp="1"/>
          </p:cNvSpPr>
          <p:nvPr>
            <p:ph type="sldNum" sz="quarter" idx="12"/>
          </p:nvPr>
        </p:nvSpPr>
        <p:spPr/>
        <p:txBody>
          <a:bodyPr/>
          <a:lstStyle/>
          <a:p>
            <a:fld id="{49D8C4DC-5A38-45F3-AEA6-CFEC449FE822}" type="slidenum">
              <a:rPr lang="es-419" smtClean="0"/>
              <a:t>‹Nº›</a:t>
            </a:fld>
            <a:endParaRPr lang="es-419"/>
          </a:p>
        </p:txBody>
      </p:sp>
    </p:spTree>
    <p:extLst>
      <p:ext uri="{BB962C8B-B14F-4D97-AF65-F5344CB8AC3E}">
        <p14:creationId xmlns:p14="http://schemas.microsoft.com/office/powerpoint/2010/main" val="115103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8876FDA-3A7C-4D9F-9736-287C7944EB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419"/>
          </a:p>
        </p:txBody>
      </p:sp>
      <p:sp>
        <p:nvSpPr>
          <p:cNvPr id="3" name="Marcador de texto 2">
            <a:extLst>
              <a:ext uri="{FF2B5EF4-FFF2-40B4-BE49-F238E27FC236}">
                <a16:creationId xmlns:a16="http://schemas.microsoft.com/office/drawing/2014/main" id="{24A5C374-AEBF-45EB-8795-0B478135AD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4" name="Marcador de fecha 3">
            <a:extLst>
              <a:ext uri="{FF2B5EF4-FFF2-40B4-BE49-F238E27FC236}">
                <a16:creationId xmlns:a16="http://schemas.microsoft.com/office/drawing/2014/main" id="{98606B92-6A31-4755-907C-BC2E63897B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6802B-CA56-4CBB-BFAE-D99843A62A7C}" type="datetimeFigureOut">
              <a:rPr lang="es-419" smtClean="0"/>
              <a:t>13/4/2020</a:t>
            </a:fld>
            <a:endParaRPr lang="es-419"/>
          </a:p>
        </p:txBody>
      </p:sp>
      <p:sp>
        <p:nvSpPr>
          <p:cNvPr id="5" name="Marcador de pie de página 4">
            <a:extLst>
              <a:ext uri="{FF2B5EF4-FFF2-40B4-BE49-F238E27FC236}">
                <a16:creationId xmlns:a16="http://schemas.microsoft.com/office/drawing/2014/main" id="{4350F979-A102-457D-8AFC-02B6E3B62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a:p>
        </p:txBody>
      </p:sp>
      <p:sp>
        <p:nvSpPr>
          <p:cNvPr id="6" name="Marcador de número de diapositiva 5">
            <a:extLst>
              <a:ext uri="{FF2B5EF4-FFF2-40B4-BE49-F238E27FC236}">
                <a16:creationId xmlns:a16="http://schemas.microsoft.com/office/drawing/2014/main" id="{9E282012-BAB9-45E1-9805-B74809FC6E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8C4DC-5A38-45F3-AEA6-CFEC449FE822}" type="slidenum">
              <a:rPr lang="es-419" smtClean="0"/>
              <a:t>‹Nº›</a:t>
            </a:fld>
            <a:endParaRPr lang="es-419"/>
          </a:p>
        </p:txBody>
      </p:sp>
    </p:spTree>
    <p:extLst>
      <p:ext uri="{BB962C8B-B14F-4D97-AF65-F5344CB8AC3E}">
        <p14:creationId xmlns:p14="http://schemas.microsoft.com/office/powerpoint/2010/main" val="2646167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5.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3.svg"/><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276B8C93-D0CC-425D-BFE4-5E60DCB2C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54" y="0"/>
            <a:ext cx="12303853" cy="6999528"/>
          </a:xfrm>
          <a:prstGeom prst="rect">
            <a:avLst/>
          </a:prstGeom>
        </p:spPr>
      </p:pic>
      <p:pic>
        <p:nvPicPr>
          <p:cNvPr id="5" name="Gráfico 4">
            <a:extLst>
              <a:ext uri="{FF2B5EF4-FFF2-40B4-BE49-F238E27FC236}">
                <a16:creationId xmlns:a16="http://schemas.microsoft.com/office/drawing/2014/main" id="{CC64019F-E0BC-4247-AC8E-24B02C49E3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58429" y="6116088"/>
            <a:ext cx="1952625" cy="419100"/>
          </a:xfrm>
          <a:prstGeom prst="rect">
            <a:avLst/>
          </a:prstGeom>
        </p:spPr>
      </p:pic>
      <p:sp>
        <p:nvSpPr>
          <p:cNvPr id="2" name="Marcador de número de diapositiva 1">
            <a:extLst>
              <a:ext uri="{FF2B5EF4-FFF2-40B4-BE49-F238E27FC236}">
                <a16:creationId xmlns:a16="http://schemas.microsoft.com/office/drawing/2014/main" id="{9F0ED78E-CEB7-40BE-BBFE-E4327F6FFBE9}"/>
              </a:ext>
            </a:extLst>
          </p:cNvPr>
          <p:cNvSpPr>
            <a:spLocks noGrp="1"/>
          </p:cNvSpPr>
          <p:nvPr>
            <p:ph type="sldNum" sz="quarter" idx="12"/>
          </p:nvPr>
        </p:nvSpPr>
        <p:spPr/>
        <p:txBody>
          <a:bodyPr/>
          <a:lstStyle/>
          <a:p>
            <a:fld id="{87FB3062-D7D6-4DDE-BC95-3807BE462608}" type="slidenum">
              <a:rPr lang="es-CO" smtClean="0"/>
              <a:t>1</a:t>
            </a:fld>
            <a:endParaRPr lang="es-CO" dirty="0"/>
          </a:p>
        </p:txBody>
      </p:sp>
      <p:sp>
        <p:nvSpPr>
          <p:cNvPr id="87" name="19 CuadroTexto">
            <a:extLst>
              <a:ext uri="{FF2B5EF4-FFF2-40B4-BE49-F238E27FC236}">
                <a16:creationId xmlns:a16="http://schemas.microsoft.com/office/drawing/2014/main" id="{DC7A3E0D-53D4-493A-823D-5941881CD7AD}"/>
              </a:ext>
            </a:extLst>
          </p:cNvPr>
          <p:cNvSpPr txBox="1"/>
          <p:nvPr/>
        </p:nvSpPr>
        <p:spPr>
          <a:xfrm>
            <a:off x="164534" y="478679"/>
            <a:ext cx="8091051" cy="276999"/>
          </a:xfrm>
          <a:prstGeom prst="rect">
            <a:avLst/>
          </a:prstGeom>
          <a:noFill/>
          <a:ln>
            <a:noFill/>
          </a:ln>
        </p:spPr>
        <p:txBody>
          <a:bodyPr wrap="square" rtlCol="0">
            <a:spAutoFit/>
          </a:bodyPr>
          <a:lstStyle/>
          <a:p>
            <a:pPr algn="just"/>
            <a:r>
              <a:rPr lang="es-CO" sz="1200" dirty="0">
                <a:solidFill>
                  <a:srgbClr val="C0504D"/>
                </a:solidFill>
                <a:latin typeface="Verdana" panose="020B0604030504040204" pitchFamily="34" charset="0"/>
                <a:ea typeface="Verdana" panose="020B0604030504040204" pitchFamily="34" charset="0"/>
                <a:cs typeface="Verdana" panose="020B0604030504040204" pitchFamily="34" charset="0"/>
              </a:rPr>
              <a:t>Descripción: DAR CUMPLIMIENTO A LA SENTENCIA FALLO  T-762 DE 2015 </a:t>
            </a:r>
            <a:endParaRPr lang="es-CO"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8" name="6 Rectángulo">
            <a:extLst>
              <a:ext uri="{FF2B5EF4-FFF2-40B4-BE49-F238E27FC236}">
                <a16:creationId xmlns:a16="http://schemas.microsoft.com/office/drawing/2014/main" id="{140C2EBC-2E09-43DE-83BF-AE67A99042A1}"/>
              </a:ext>
            </a:extLst>
          </p:cNvPr>
          <p:cNvSpPr/>
          <p:nvPr/>
        </p:nvSpPr>
        <p:spPr>
          <a:xfrm>
            <a:off x="120651" y="62243"/>
            <a:ext cx="11095430" cy="461665"/>
          </a:xfrm>
          <a:prstGeom prst="rect">
            <a:avLst/>
          </a:prstGeom>
          <a:noFill/>
        </p:spPr>
        <p:txBody>
          <a:bodyPr wrap="square" rtlCol="0">
            <a:spAutoFit/>
          </a:bodyPr>
          <a:lstStyle/>
          <a:p>
            <a:r>
              <a:rPr lang="es-CO" sz="1200" b="1" dirty="0">
                <a:solidFill>
                  <a:schemeClr val="tx2"/>
                </a:solidFill>
                <a:latin typeface="Verdana" panose="020B0604030504040204" pitchFamily="34" charset="0"/>
                <a:ea typeface="Verdana" panose="020B0604030504040204" pitchFamily="34" charset="0"/>
                <a:cs typeface="Verdana" panose="020B0604030504040204" pitchFamily="34" charset="0"/>
              </a:rPr>
              <a:t>Proyecto: ESTABLECIMIENTO PENITENCIARIO DE MEDIANA SEGURIDAD CARCELARIA CUNDUY EN EL DEPARTAMENTO DE  CAQUETA </a:t>
            </a:r>
          </a:p>
        </p:txBody>
      </p:sp>
      <p:sp>
        <p:nvSpPr>
          <p:cNvPr id="89" name="28 CuadroTexto">
            <a:extLst>
              <a:ext uri="{FF2B5EF4-FFF2-40B4-BE49-F238E27FC236}">
                <a16:creationId xmlns:a16="http://schemas.microsoft.com/office/drawing/2014/main" id="{73C8099A-0E24-4F2A-BBFB-768B228306F0}"/>
              </a:ext>
            </a:extLst>
          </p:cNvPr>
          <p:cNvSpPr txBox="1"/>
          <p:nvPr/>
        </p:nvSpPr>
        <p:spPr>
          <a:xfrm>
            <a:off x="4777781" y="1066082"/>
            <a:ext cx="5792347" cy="369332"/>
          </a:xfrm>
          <a:prstGeom prst="rect">
            <a:avLst/>
          </a:prstGeom>
          <a:noFill/>
          <a:ln>
            <a:solidFill>
              <a:schemeClr val="bg1">
                <a:lumMod val="85000"/>
              </a:schemeClr>
            </a:solidFill>
          </a:ln>
        </p:spPr>
        <p:txBody>
          <a:bodyPr wrap="square">
            <a:spAutoFit/>
          </a:bodyPr>
          <a:lstStyle/>
          <a:p>
            <a:pPr marL="171450" indent="-171450" defTabSz="457189" fontAlgn="ctr">
              <a:buFont typeface="Wingdings" panose="05000000000000000000" pitchFamily="2" charset="2"/>
              <a:buChar char="ü"/>
            </a:pPr>
            <a:r>
              <a:rPr lang="es-CO" sz="900" dirty="0">
                <a:latin typeface="Verdana" panose="020B0604030504040204" pitchFamily="34" charset="0"/>
                <a:ea typeface="Verdana" panose="020B0604030504040204" pitchFamily="34" charset="0"/>
                <a:cs typeface="Verdana" panose="020B0604030504040204" pitchFamily="34" charset="0"/>
              </a:rPr>
              <a:t>Mantenimiento y Mejoramiento de La Infraestructura física del establecimientos penitenciarios y carcelarios</a:t>
            </a:r>
          </a:p>
        </p:txBody>
      </p:sp>
      <p:sp>
        <p:nvSpPr>
          <p:cNvPr id="90" name="CuadroTexto 42">
            <a:extLst>
              <a:ext uri="{FF2B5EF4-FFF2-40B4-BE49-F238E27FC236}">
                <a16:creationId xmlns:a16="http://schemas.microsoft.com/office/drawing/2014/main" id="{B2879227-F86D-4D99-9360-0AF26DFFA667}"/>
              </a:ext>
            </a:extLst>
          </p:cNvPr>
          <p:cNvSpPr txBox="1"/>
          <p:nvPr/>
        </p:nvSpPr>
        <p:spPr>
          <a:xfrm>
            <a:off x="145641" y="1050666"/>
            <a:ext cx="3762125" cy="1061829"/>
          </a:xfrm>
          <a:prstGeom prst="rect">
            <a:avLst/>
          </a:prstGeom>
          <a:noFill/>
          <a:ln>
            <a:solidFill>
              <a:schemeClr val="bg1">
                <a:lumMod val="85000"/>
              </a:schemeClr>
            </a:solidFill>
          </a:ln>
        </p:spPr>
        <p:txBody>
          <a:bodyPr wrap="square" rtlCol="0">
            <a:spAutoFit/>
          </a:bodyPr>
          <a:lstStyle/>
          <a:p>
            <a:pPr marL="171450" indent="-171450" algn="just">
              <a:buFont typeface="Wingdings" panose="05000000000000000000" pitchFamily="2" charset="2"/>
              <a:buChar char="ü"/>
              <a:defRPr/>
            </a:pPr>
            <a:r>
              <a:rPr lang="es-CO" sz="900" dirty="0">
                <a:solidFill>
                  <a:prstClr val="black"/>
                </a:solidFill>
                <a:latin typeface="Verdana" panose="020B0604030504040204" pitchFamily="34" charset="0"/>
                <a:ea typeface="Verdana" panose="020B0604030504040204" pitchFamily="34" charset="0"/>
                <a:cs typeface="Verdana" panose="020B0604030504040204" pitchFamily="34" charset="0"/>
              </a:rPr>
              <a:t>Oficio de designación de supervisor para el proyecto 24-07-2019.</a:t>
            </a:r>
          </a:p>
          <a:p>
            <a:pPr marL="171450" indent="-171450" algn="just">
              <a:buFont typeface="Wingdings" panose="05000000000000000000" pitchFamily="2" charset="2"/>
              <a:buChar char="ü"/>
              <a:defRPr/>
            </a:pPr>
            <a:r>
              <a:rPr lang="es-CO" sz="900" dirty="0">
                <a:solidFill>
                  <a:prstClr val="black"/>
                </a:solidFill>
                <a:latin typeface="Verdana" panose="020B0604030504040204" pitchFamily="34" charset="0"/>
                <a:ea typeface="Verdana" panose="020B0604030504040204" pitchFamily="34" charset="0"/>
                <a:cs typeface="Verdana" panose="020B0604030504040204" pitchFamily="34" charset="0"/>
              </a:rPr>
              <a:t>El proyecto finalizo la etapa de ejecución de obras el día 04 de octubre de 2019.</a:t>
            </a:r>
          </a:p>
          <a:p>
            <a:pPr algn="just">
              <a:defRPr/>
            </a:pPr>
            <a:endParaRPr lang="es-CO" sz="9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gn="just">
              <a:defRPr/>
            </a:pPr>
            <a:endParaRPr lang="es-CO" sz="9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171450" indent="-171450" algn="just">
              <a:buFont typeface="Wingdings" panose="05000000000000000000" pitchFamily="2" charset="2"/>
              <a:buChar char="ü"/>
              <a:defRPr/>
            </a:pPr>
            <a:endParaRPr lang="es-CO" sz="9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91" name="Rectangle 181">
            <a:extLst>
              <a:ext uri="{FF2B5EF4-FFF2-40B4-BE49-F238E27FC236}">
                <a16:creationId xmlns:a16="http://schemas.microsoft.com/office/drawing/2014/main" id="{1735A2B5-7AA9-469B-9A60-0894D88067BA}"/>
              </a:ext>
            </a:extLst>
          </p:cNvPr>
          <p:cNvSpPr>
            <a:spLocks noChangeArrowheads="1"/>
          </p:cNvSpPr>
          <p:nvPr/>
        </p:nvSpPr>
        <p:spPr bwMode="gray">
          <a:xfrm>
            <a:off x="4777780" y="816455"/>
            <a:ext cx="5792348" cy="249627"/>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defTabSz="457189"/>
            <a:r>
              <a:rPr lang="en-US" sz="1100" b="1" dirty="0">
                <a:solidFill>
                  <a:srgbClr val="FFFFFF"/>
                </a:solidFill>
                <a:latin typeface="Verdana" panose="020B0604030504040204" pitchFamily="34" charset="0"/>
                <a:ea typeface="Verdana" panose="020B0604030504040204" pitchFamily="34" charset="0"/>
                <a:cs typeface="Verdana" panose="020B0604030504040204" pitchFamily="34" charset="0"/>
              </a:rPr>
              <a:t>BENEFICIOS ADICIONALES</a:t>
            </a:r>
            <a:endParaRPr lang="en-US" sz="8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2" name="Rectangle 181">
            <a:extLst>
              <a:ext uri="{FF2B5EF4-FFF2-40B4-BE49-F238E27FC236}">
                <a16:creationId xmlns:a16="http://schemas.microsoft.com/office/drawing/2014/main" id="{976B24FF-30AE-404C-9C3A-723DF45EDEBC}"/>
              </a:ext>
            </a:extLst>
          </p:cNvPr>
          <p:cNvSpPr>
            <a:spLocks noChangeArrowheads="1"/>
          </p:cNvSpPr>
          <p:nvPr/>
        </p:nvSpPr>
        <p:spPr bwMode="gray">
          <a:xfrm>
            <a:off x="179453" y="762789"/>
            <a:ext cx="3728313" cy="288032"/>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defTabSz="457189"/>
            <a:r>
              <a:rPr lang="en-US" sz="1200" b="1" dirty="0">
                <a:solidFill>
                  <a:srgbClr val="FFFFFF"/>
                </a:solidFill>
                <a:latin typeface="Verdana" panose="020B0604030504040204" pitchFamily="34" charset="0"/>
                <a:ea typeface="Verdana" panose="020B0604030504040204" pitchFamily="34" charset="0"/>
                <a:cs typeface="Verdana" panose="020B0604030504040204" pitchFamily="34" charset="0"/>
              </a:rPr>
              <a:t>AVANCES A LA FECHA</a:t>
            </a:r>
            <a:endParaRPr lang="en-U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3" name="Rectangle 181">
            <a:extLst>
              <a:ext uri="{FF2B5EF4-FFF2-40B4-BE49-F238E27FC236}">
                <a16:creationId xmlns:a16="http://schemas.microsoft.com/office/drawing/2014/main" id="{47F1BF2E-309D-4A48-9F13-B10AF3A20B17}"/>
              </a:ext>
            </a:extLst>
          </p:cNvPr>
          <p:cNvSpPr>
            <a:spLocks noChangeArrowheads="1"/>
          </p:cNvSpPr>
          <p:nvPr/>
        </p:nvSpPr>
        <p:spPr bwMode="gray">
          <a:xfrm>
            <a:off x="164535" y="2921079"/>
            <a:ext cx="3743232" cy="281667"/>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defTabSz="457189"/>
            <a:r>
              <a:rPr lang="en-US" sz="1200" b="1" dirty="0">
                <a:solidFill>
                  <a:srgbClr val="FFFFFF"/>
                </a:solidFill>
                <a:latin typeface="Verdana" panose="020B0604030504040204" pitchFamily="34" charset="0"/>
                <a:ea typeface="Verdana" panose="020B0604030504040204" pitchFamily="34" charset="0"/>
                <a:cs typeface="Verdana" panose="020B0604030504040204" pitchFamily="34" charset="0"/>
              </a:rPr>
              <a:t>REFERENCIAS GRÁFICAS</a:t>
            </a:r>
            <a:endParaRPr lang="en-U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pic>
        <p:nvPicPr>
          <p:cNvPr id="94" name="Imagen 93">
            <a:extLst>
              <a:ext uri="{FF2B5EF4-FFF2-40B4-BE49-F238E27FC236}">
                <a16:creationId xmlns:a16="http://schemas.microsoft.com/office/drawing/2014/main" id="{0D1F4D96-3FA6-4F9B-934B-BB8DE98CEF7F}"/>
              </a:ext>
            </a:extLst>
          </p:cNvPr>
          <p:cNvPicPr>
            <a:picLocks noChangeAspect="1"/>
          </p:cNvPicPr>
          <p:nvPr/>
        </p:nvPicPr>
        <p:blipFill>
          <a:blip r:embed="rId5"/>
          <a:stretch>
            <a:fillRect/>
          </a:stretch>
        </p:blipFill>
        <p:spPr>
          <a:xfrm>
            <a:off x="164689" y="3202746"/>
            <a:ext cx="3743078" cy="2517934"/>
          </a:xfrm>
          <a:prstGeom prst="rect">
            <a:avLst/>
          </a:prstGeom>
        </p:spPr>
      </p:pic>
      <p:graphicFrame>
        <p:nvGraphicFramePr>
          <p:cNvPr id="95" name="Tabla 94">
            <a:extLst>
              <a:ext uri="{FF2B5EF4-FFF2-40B4-BE49-F238E27FC236}">
                <a16:creationId xmlns:a16="http://schemas.microsoft.com/office/drawing/2014/main" id="{9B161B39-9C64-46D6-85C2-74B7D2BD209E}"/>
              </a:ext>
            </a:extLst>
          </p:cNvPr>
          <p:cNvGraphicFramePr>
            <a:graphicFrameLocks noGrp="1"/>
          </p:cNvGraphicFramePr>
          <p:nvPr>
            <p:extLst>
              <p:ext uri="{D42A27DB-BD31-4B8C-83A1-F6EECF244321}">
                <p14:modId xmlns:p14="http://schemas.microsoft.com/office/powerpoint/2010/main" val="32613881"/>
              </p:ext>
            </p:extLst>
          </p:nvPr>
        </p:nvGraphicFramePr>
        <p:xfrm>
          <a:off x="4226942" y="1576041"/>
          <a:ext cx="6729079" cy="4675697"/>
        </p:xfrm>
        <a:graphic>
          <a:graphicData uri="http://schemas.openxmlformats.org/drawingml/2006/table">
            <a:tbl>
              <a:tblPr firstRow="1" bandRow="1">
                <a:tableStyleId>{72833802-FEF1-4C79-8D5D-14CF1EAF98D9}</a:tableStyleId>
              </a:tblPr>
              <a:tblGrid>
                <a:gridCol w="3012367">
                  <a:extLst>
                    <a:ext uri="{9D8B030D-6E8A-4147-A177-3AD203B41FA5}">
                      <a16:colId xmlns:a16="http://schemas.microsoft.com/office/drawing/2014/main" val="20000"/>
                    </a:ext>
                  </a:extLst>
                </a:gridCol>
                <a:gridCol w="3716712">
                  <a:extLst>
                    <a:ext uri="{9D8B030D-6E8A-4147-A177-3AD203B41FA5}">
                      <a16:colId xmlns:a16="http://schemas.microsoft.com/office/drawing/2014/main" val="20001"/>
                    </a:ext>
                  </a:extLst>
                </a:gridCol>
              </a:tblGrid>
              <a:tr h="223479">
                <a:tc>
                  <a:txBody>
                    <a:bodyPr/>
                    <a:lstStyle/>
                    <a:p>
                      <a:pPr algn="l"/>
                      <a:r>
                        <a:rPr lang="es-CO" sz="900" dirty="0">
                          <a:latin typeface="Verdana" panose="020B0604030504040204" pitchFamily="34" charset="0"/>
                          <a:ea typeface="Verdana" panose="020B0604030504040204" pitchFamily="34" charset="0"/>
                          <a:cs typeface="Verdana" panose="020B0604030504040204" pitchFamily="34" charset="0"/>
                        </a:rPr>
                        <a:t>Estado del proyecto </a:t>
                      </a:r>
                      <a:endParaRPr lang="es-CO"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50153"/>
                    </a:solidFill>
                  </a:tcPr>
                </a:tc>
                <a:tc>
                  <a:txBody>
                    <a:bodyPr/>
                    <a:lstStyle/>
                    <a:p>
                      <a:pPr algn="l"/>
                      <a:r>
                        <a:rPr lang="es-CO" sz="900" b="1" dirty="0">
                          <a:latin typeface="Verdana" panose="020B0604030504040204" pitchFamily="34" charset="0"/>
                          <a:ea typeface="Verdana" panose="020B0604030504040204" pitchFamily="34" charset="0"/>
                          <a:cs typeface="Verdana" panose="020B0604030504040204" pitchFamily="34" charset="0"/>
                        </a:rPr>
                        <a:t>Ejecución</a:t>
                      </a:r>
                      <a:r>
                        <a:rPr lang="es-CO" sz="900" b="1" baseline="0" dirty="0">
                          <a:latin typeface="Verdana" panose="020B0604030504040204" pitchFamily="34" charset="0"/>
                          <a:ea typeface="Verdana" panose="020B0604030504040204" pitchFamily="34" charset="0"/>
                          <a:cs typeface="Verdana" panose="020B0604030504040204" pitchFamily="34" charset="0"/>
                        </a:rPr>
                        <a:t> </a:t>
                      </a:r>
                      <a:endParaRPr lang="es-CO"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50153"/>
                    </a:solidFill>
                  </a:tcPr>
                </a:tc>
                <a:extLst>
                  <a:ext uri="{0D108BD9-81ED-4DB2-BD59-A6C34878D82A}">
                    <a16:rowId xmlns:a16="http://schemas.microsoft.com/office/drawing/2014/main" val="10000"/>
                  </a:ext>
                </a:extLst>
              </a:tr>
              <a:tr h="223479">
                <a:tc>
                  <a:txBody>
                    <a:bodyPr/>
                    <a:lstStyle/>
                    <a:p>
                      <a:pPr algn="l"/>
                      <a:r>
                        <a:rPr lang="es-CO" sz="900" dirty="0">
                          <a:latin typeface="Verdana" panose="020B0604030504040204" pitchFamily="34" charset="0"/>
                          <a:ea typeface="Verdana" panose="020B0604030504040204" pitchFamily="34" charset="0"/>
                          <a:cs typeface="Verdana" panose="020B0604030504040204" pitchFamily="34" charset="0"/>
                        </a:rPr>
                        <a:t>Acta de Inicio</a:t>
                      </a:r>
                      <a:endParaRPr lang="es-CO"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s-CO" sz="900" b="0" dirty="0">
                          <a:latin typeface="Verdana" panose="020B0604030504040204" pitchFamily="34" charset="0"/>
                          <a:ea typeface="Verdana" panose="020B0604030504040204" pitchFamily="34" charset="0"/>
                          <a:cs typeface="Verdana" panose="020B0604030504040204" pitchFamily="34" charset="0"/>
                        </a:rPr>
                        <a:t>24 de septiembre de 2018</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479">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Acta de Terminación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CO" sz="900" dirty="0">
                          <a:latin typeface="Verdana" panose="020B0604030504040204" pitchFamily="34" charset="0"/>
                          <a:ea typeface="Verdana" panose="020B0604030504040204" pitchFamily="34" charset="0"/>
                          <a:cs typeface="Verdana" panose="020B0604030504040204" pitchFamily="34" charset="0"/>
                        </a:rPr>
                        <a:t>04 de octubre de 2019</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558997">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Objeto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800" b="0" dirty="0">
                          <a:latin typeface="Verdana" panose="020B0604030504040204" pitchFamily="34" charset="0"/>
                          <a:ea typeface="Verdana" panose="020B0604030504040204" pitchFamily="34" charset="0"/>
                          <a:cs typeface="Verdana" panose="020B0604030504040204" pitchFamily="34" charset="0"/>
                        </a:rPr>
                        <a:t>MANTENIMIENTO Y MEJORAMIENTO DE LA INFRAESTRUCTURA FÍSICA GENERAL DE LOS ESTABLECIMIENTOS PENITENCIARIOS Y CARCELARIOS EPMSC CUNDUY</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4179284"/>
                  </a:ext>
                </a:extLst>
              </a:tr>
              <a:tr h="223479">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Contratista Obra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CO" sz="900" dirty="0">
                          <a:latin typeface="Verdana" panose="020B0604030504040204" pitchFamily="34" charset="0"/>
                          <a:ea typeface="Verdana" panose="020B0604030504040204" pitchFamily="34" charset="0"/>
                          <a:cs typeface="Verdana" panose="020B0604030504040204" pitchFamily="34" charset="0"/>
                        </a:rPr>
                        <a:t>CONSORCIO OBRAS CARCELARIAS COLOMBIANAS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0">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Contrato Obra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900" dirty="0">
                          <a:latin typeface="Verdana" panose="020B0604030504040204" pitchFamily="34" charset="0"/>
                          <a:ea typeface="Verdana" panose="020B0604030504040204" pitchFamily="34" charset="0"/>
                          <a:cs typeface="Verdana" panose="020B0604030504040204" pitchFamily="34" charset="0"/>
                        </a:rPr>
                        <a:t>2180723</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9633328"/>
                  </a:ext>
                </a:extLst>
              </a:tr>
              <a:tr h="223479">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Inversión obra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900" dirty="0">
                          <a:latin typeface="Verdana" panose="020B0604030504040204" pitchFamily="34" charset="0"/>
                          <a:ea typeface="Verdana" panose="020B0604030504040204" pitchFamily="34" charset="0"/>
                          <a:cs typeface="Verdana" panose="020B0604030504040204" pitchFamily="34" charset="0"/>
                        </a:rPr>
                        <a:t>$ 3.470.086.550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4129990"/>
                  </a:ext>
                </a:extLst>
              </a:tr>
              <a:tr h="223479">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Plazo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CO" sz="900" dirty="0">
                          <a:latin typeface="Verdana" panose="020B0604030504040204" pitchFamily="34" charset="0"/>
                          <a:ea typeface="Verdana" panose="020B0604030504040204" pitchFamily="34" charset="0"/>
                          <a:cs typeface="Verdana" panose="020B0604030504040204" pitchFamily="34" charset="0"/>
                        </a:rPr>
                        <a:t>16 MESES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3751700"/>
                  </a:ext>
                </a:extLst>
              </a:tr>
              <a:tr h="223479">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Interventoría </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CO" sz="900" dirty="0">
                          <a:latin typeface="Verdana" panose="020B0604030504040204" pitchFamily="34" charset="0"/>
                          <a:ea typeface="Verdana" panose="020B0604030504040204" pitchFamily="34" charset="0"/>
                          <a:cs typeface="Verdana" panose="020B0604030504040204" pitchFamily="34" charset="0"/>
                        </a:rPr>
                        <a:t>Adjudicada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8772057"/>
                  </a:ext>
                </a:extLst>
              </a:tr>
              <a:tr h="223479">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Contrato Interventoría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900" dirty="0">
                          <a:latin typeface="Verdana" panose="020B0604030504040204" pitchFamily="34" charset="0"/>
                          <a:ea typeface="Verdana" panose="020B0604030504040204" pitchFamily="34" charset="0"/>
                          <a:cs typeface="Verdana" panose="020B0604030504040204" pitchFamily="34" charset="0"/>
                        </a:rPr>
                        <a:t>Adjudicada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551553"/>
                  </a:ext>
                </a:extLst>
              </a:tr>
              <a:tr h="357566">
                <a:tc>
                  <a:txBody>
                    <a:bodyPr/>
                    <a:lstStyle/>
                    <a:p>
                      <a:pPr marL="0" algn="l" defTabSz="914400" rtl="0" eaLnBrk="1" latinLnBrk="0" hangingPunct="1"/>
                      <a:r>
                        <a:rPr lang="es-CO" sz="900" b="0" kern="1200" dirty="0">
                          <a:solidFill>
                            <a:schemeClr val="tx1"/>
                          </a:solidFill>
                          <a:latin typeface="Verdana" panose="020B0604030504040204" pitchFamily="34" charset="0"/>
                          <a:ea typeface="Verdana" panose="020B0604030504040204" pitchFamily="34" charset="0"/>
                          <a:cs typeface="Verdana" panose="020B0604030504040204" pitchFamily="34" charset="0"/>
                        </a:rPr>
                        <a:t>Inversión Interventoría – Grupo 2 (10 frentes)</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s-CO" sz="9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$1.087.003.120</a:t>
                      </a:r>
                      <a:endParaRPr lang="es-CO" sz="9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3479">
                <a:tc>
                  <a:txBody>
                    <a:bodyPr/>
                    <a:lstStyle/>
                    <a:p>
                      <a:r>
                        <a:rPr lang="es-CO" sz="900" b="0" dirty="0">
                          <a:latin typeface="Verdana" panose="020B0604030504040204" pitchFamily="34" charset="0"/>
                          <a:ea typeface="Verdana" panose="020B0604030504040204" pitchFamily="34" charset="0"/>
                          <a:cs typeface="Verdana" panose="020B0604030504040204" pitchFamily="34" charset="0"/>
                        </a:rPr>
                        <a:t>Avance de ejecución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900" dirty="0">
                          <a:latin typeface="Verdana" panose="020B0604030504040204" pitchFamily="34" charset="0"/>
                          <a:ea typeface="Verdana" panose="020B0604030504040204" pitchFamily="34" charset="0"/>
                          <a:cs typeface="Verdana" panose="020B0604030504040204" pitchFamily="34" charset="0"/>
                        </a:rPr>
                        <a:t>100%</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23479">
                <a:tc>
                  <a:txBody>
                    <a:bodyPr/>
                    <a:lstStyle/>
                    <a:p>
                      <a:r>
                        <a:rPr lang="es-CO" sz="900" b="0" dirty="0">
                          <a:latin typeface="Verdana" panose="020B0604030504040204" pitchFamily="34" charset="0"/>
                          <a:ea typeface="Verdana" panose="020B0604030504040204" pitchFamily="34" charset="0"/>
                          <a:cs typeface="Verdana" panose="020B0604030504040204" pitchFamily="34" charset="0"/>
                        </a:rPr>
                        <a:t>Avance Financiero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s-CO" sz="900" dirty="0">
                          <a:latin typeface="Verdana" panose="020B0604030504040204" pitchFamily="34" charset="0"/>
                          <a:ea typeface="Verdana" panose="020B0604030504040204" pitchFamily="34" charset="0"/>
                          <a:cs typeface="Verdana" panose="020B0604030504040204" pitchFamily="34" charset="0"/>
                        </a:rPr>
                        <a:t>52.17</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66274642"/>
                  </a:ext>
                </a:extLst>
              </a:tr>
              <a:tr h="1244534">
                <a:tc>
                  <a:txBody>
                    <a:bodyPr/>
                    <a:lstStyle/>
                    <a:p>
                      <a:pPr marL="0" algn="l" defTabSz="457200" rtl="0" eaLnBrk="1" latinLnBrk="0" hangingPunct="1"/>
                      <a:r>
                        <a:rPr lang="es-CO" sz="900" kern="1200" dirty="0">
                          <a:latin typeface="Verdana" panose="020B0604030504040204" pitchFamily="34" charset="0"/>
                          <a:ea typeface="Verdana" panose="020B0604030504040204" pitchFamily="34" charset="0"/>
                          <a:cs typeface="Verdana" panose="020B0604030504040204" pitchFamily="34" charset="0"/>
                        </a:rPr>
                        <a:t>Observaciones</a:t>
                      </a:r>
                      <a:endParaRPr lang="es-CO" sz="900" b="1"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s-419" sz="900"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rPr>
                        <a:t>A la fecha se esta a la espera del certificado de terminación de obras por parte de la Interventoría para proceder con la entrega a USPEC.</a:t>
                      </a:r>
                    </a:p>
                    <a:p>
                      <a:pPr marL="0" marR="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s-CO" sz="900" kern="1200" baseline="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4286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276B8C93-D0CC-425D-BFE4-5E60DCB2CF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544"/>
            <a:ext cx="12192000" cy="6999528"/>
          </a:xfrm>
          <a:prstGeom prst="rect">
            <a:avLst/>
          </a:prstGeom>
          <a:noFill/>
        </p:spPr>
      </p:pic>
      <p:pic>
        <p:nvPicPr>
          <p:cNvPr id="5" name="Gráfico 4">
            <a:extLst>
              <a:ext uri="{FF2B5EF4-FFF2-40B4-BE49-F238E27FC236}">
                <a16:creationId xmlns:a16="http://schemas.microsoft.com/office/drawing/2014/main" id="{CC64019F-E0BC-4247-AC8E-24B02C49E3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58429" y="6116088"/>
            <a:ext cx="1952625" cy="419100"/>
          </a:xfrm>
          <a:prstGeom prst="rect">
            <a:avLst/>
          </a:prstGeom>
        </p:spPr>
      </p:pic>
      <p:sp>
        <p:nvSpPr>
          <p:cNvPr id="2" name="Marcador de número de diapositiva 1">
            <a:extLst>
              <a:ext uri="{FF2B5EF4-FFF2-40B4-BE49-F238E27FC236}">
                <a16:creationId xmlns:a16="http://schemas.microsoft.com/office/drawing/2014/main" id="{9F0ED78E-CEB7-40BE-BBFE-E4327F6FFBE9}"/>
              </a:ext>
            </a:extLst>
          </p:cNvPr>
          <p:cNvSpPr>
            <a:spLocks noGrp="1"/>
          </p:cNvSpPr>
          <p:nvPr>
            <p:ph type="sldNum" sz="quarter" idx="12"/>
          </p:nvPr>
        </p:nvSpPr>
        <p:spPr/>
        <p:txBody>
          <a:bodyPr/>
          <a:lstStyle/>
          <a:p>
            <a:fld id="{87FB3062-D7D6-4DDE-BC95-3807BE462608}" type="slidenum">
              <a:rPr lang="es-CO" smtClean="0"/>
              <a:t>2</a:t>
            </a:fld>
            <a:endParaRPr lang="es-CO" dirty="0"/>
          </a:p>
        </p:txBody>
      </p:sp>
      <p:sp>
        <p:nvSpPr>
          <p:cNvPr id="43" name="Rectangle 6">
            <a:extLst>
              <a:ext uri="{FF2B5EF4-FFF2-40B4-BE49-F238E27FC236}">
                <a16:creationId xmlns:a16="http://schemas.microsoft.com/office/drawing/2014/main" id="{E06E5D28-8383-4A65-95CA-018699837666}"/>
              </a:ext>
            </a:extLst>
          </p:cNvPr>
          <p:cNvSpPr>
            <a:spLocks noChangeArrowheads="1"/>
          </p:cNvSpPr>
          <p:nvPr/>
        </p:nvSpPr>
        <p:spPr bwMode="gray">
          <a:xfrm>
            <a:off x="6228192" y="6274768"/>
            <a:ext cx="3111513" cy="338554"/>
          </a:xfrm>
          <a:prstGeom prst="rect">
            <a:avLst/>
          </a:prstGeom>
          <a:noFill/>
          <a:ln w="9525" algn="ctr">
            <a:noFill/>
            <a:miter lim="800000"/>
            <a:headEnd/>
            <a:tailEnd/>
          </a:ln>
          <a:effectLst/>
        </p:spPr>
        <p:txBody>
          <a:bodyPr wrap="square" lIns="45720" rIns="45720">
            <a:spAutoFit/>
          </a:bodyPr>
          <a:lstStyle/>
          <a:p>
            <a:pPr fontAlgn="base">
              <a:spcBef>
                <a:spcPct val="0"/>
              </a:spcBef>
              <a:spcAft>
                <a:spcPct val="0"/>
              </a:spcAft>
            </a:pPr>
            <a:r>
              <a:rPr lang="en-US" sz="800" b="1" i="1" dirty="0">
                <a:solidFill>
                  <a:srgbClr val="000000"/>
                </a:solidFill>
                <a:latin typeface="Verdana" panose="020B0604030504040204" pitchFamily="34" charset="0"/>
                <a:ea typeface="Verdana" panose="020B0604030504040204" pitchFamily="34" charset="0"/>
                <a:cs typeface="Verdana" panose="020B0604030504040204" pitchFamily="34" charset="0"/>
              </a:rPr>
              <a:t>Desviación en días </a:t>
            </a:r>
          </a:p>
          <a:p>
            <a:pPr fontAlgn="base">
              <a:spcBef>
                <a:spcPct val="0"/>
              </a:spcBef>
              <a:spcAft>
                <a:spcPct val="0"/>
              </a:spcAft>
            </a:pPr>
            <a:r>
              <a:rPr lang="en-US" sz="800" b="1" i="1" dirty="0">
                <a:solidFill>
                  <a:srgbClr val="000000"/>
                </a:solidFill>
                <a:latin typeface="Verdana" panose="020B0604030504040204" pitchFamily="34" charset="0"/>
                <a:ea typeface="Verdana" panose="020B0604030504040204" pitchFamily="34" charset="0"/>
                <a:cs typeface="Verdana" panose="020B0604030504040204" pitchFamily="34" charset="0"/>
              </a:rPr>
              <a:t>frente proyección</a:t>
            </a:r>
          </a:p>
        </p:txBody>
      </p:sp>
      <p:sp>
        <p:nvSpPr>
          <p:cNvPr id="44" name="Rectangle 6">
            <a:extLst>
              <a:ext uri="{FF2B5EF4-FFF2-40B4-BE49-F238E27FC236}">
                <a16:creationId xmlns:a16="http://schemas.microsoft.com/office/drawing/2014/main" id="{59B87256-EEC0-438C-9ED1-CCAD7F5827A5}"/>
              </a:ext>
            </a:extLst>
          </p:cNvPr>
          <p:cNvSpPr>
            <a:spLocks noChangeArrowheads="1"/>
          </p:cNvSpPr>
          <p:nvPr/>
        </p:nvSpPr>
        <p:spPr bwMode="gray">
          <a:xfrm>
            <a:off x="7513945" y="6613330"/>
            <a:ext cx="932495" cy="200055"/>
          </a:xfrm>
          <a:prstGeom prst="rect">
            <a:avLst/>
          </a:prstGeom>
          <a:noFill/>
          <a:ln w="9525" algn="ctr">
            <a:noFill/>
            <a:miter lim="800000"/>
            <a:headEnd/>
            <a:tailEnd/>
          </a:ln>
          <a:effectLst/>
        </p:spPr>
        <p:txBody>
          <a:bodyPr wrap="square" lIns="45720" rIns="45720">
            <a:spAutoFit/>
          </a:bodyPr>
          <a:lstStyle/>
          <a:p>
            <a:pPr algn="ctr" fontAlgn="base">
              <a:spcBef>
                <a:spcPct val="0"/>
              </a:spcBef>
              <a:spcAft>
                <a:spcPct val="0"/>
              </a:spcAft>
            </a:pPr>
            <a:r>
              <a:rPr lang="en-US" sz="700" i="1" dirty="0">
                <a:solidFill>
                  <a:srgbClr val="000000"/>
                </a:solidFill>
                <a:latin typeface="Verdana" panose="020B0604030504040204" pitchFamily="34" charset="0"/>
                <a:ea typeface="Verdana" panose="020B0604030504040204" pitchFamily="34" charset="0"/>
                <a:cs typeface="Verdana" panose="020B0604030504040204" pitchFamily="34" charset="0"/>
              </a:rPr>
              <a:t>&gt; 30</a:t>
            </a:r>
          </a:p>
        </p:txBody>
      </p:sp>
      <p:sp>
        <p:nvSpPr>
          <p:cNvPr id="45" name="Rectangle 6">
            <a:extLst>
              <a:ext uri="{FF2B5EF4-FFF2-40B4-BE49-F238E27FC236}">
                <a16:creationId xmlns:a16="http://schemas.microsoft.com/office/drawing/2014/main" id="{5173BC2F-D0DD-45F6-BF24-87B33BCA1BD5}"/>
              </a:ext>
            </a:extLst>
          </p:cNvPr>
          <p:cNvSpPr>
            <a:spLocks noChangeArrowheads="1"/>
          </p:cNvSpPr>
          <p:nvPr/>
        </p:nvSpPr>
        <p:spPr bwMode="gray">
          <a:xfrm>
            <a:off x="8494937" y="6602877"/>
            <a:ext cx="360276" cy="200055"/>
          </a:xfrm>
          <a:prstGeom prst="rect">
            <a:avLst/>
          </a:prstGeom>
          <a:noFill/>
          <a:ln w="9525" algn="ctr">
            <a:noFill/>
            <a:miter lim="800000"/>
            <a:headEnd/>
            <a:tailEnd/>
          </a:ln>
          <a:effectLst/>
        </p:spPr>
        <p:txBody>
          <a:bodyPr wrap="square" lIns="45720" rIns="45720">
            <a:spAutoFit/>
          </a:bodyPr>
          <a:lstStyle/>
          <a:p>
            <a:pPr algn="ctr" fontAlgn="base">
              <a:spcBef>
                <a:spcPct val="0"/>
              </a:spcBef>
              <a:spcAft>
                <a:spcPct val="0"/>
              </a:spcAft>
            </a:pPr>
            <a:r>
              <a:rPr lang="en-US" sz="700" i="1" dirty="0">
                <a:solidFill>
                  <a:srgbClr val="000000"/>
                </a:solidFill>
                <a:latin typeface="Verdana" panose="020B0604030504040204" pitchFamily="34" charset="0"/>
                <a:ea typeface="Verdana" panose="020B0604030504040204" pitchFamily="34" charset="0"/>
                <a:cs typeface="Verdana" panose="020B0604030504040204" pitchFamily="34" charset="0"/>
              </a:rPr>
              <a:t>&lt; 0</a:t>
            </a:r>
          </a:p>
        </p:txBody>
      </p:sp>
      <p:grpSp>
        <p:nvGrpSpPr>
          <p:cNvPr id="63" name="2 Grupo">
            <a:extLst>
              <a:ext uri="{FF2B5EF4-FFF2-40B4-BE49-F238E27FC236}">
                <a16:creationId xmlns:a16="http://schemas.microsoft.com/office/drawing/2014/main" id="{0A436F5C-B563-4DEB-9D73-AE3BB0E9202E}"/>
              </a:ext>
            </a:extLst>
          </p:cNvPr>
          <p:cNvGrpSpPr/>
          <p:nvPr/>
        </p:nvGrpSpPr>
        <p:grpSpPr>
          <a:xfrm>
            <a:off x="7618633" y="6205413"/>
            <a:ext cx="1700032" cy="384758"/>
            <a:chOff x="7164287" y="6381328"/>
            <a:chExt cx="1404770" cy="360040"/>
          </a:xfrm>
        </p:grpSpPr>
        <p:sp>
          <p:nvSpPr>
            <p:cNvPr id="64" name="Rectángulo redondeado 31">
              <a:extLst>
                <a:ext uri="{FF2B5EF4-FFF2-40B4-BE49-F238E27FC236}">
                  <a16:creationId xmlns:a16="http://schemas.microsoft.com/office/drawing/2014/main" id="{79DBC480-27B0-4336-8DCC-22829C460735}"/>
                </a:ext>
              </a:extLst>
            </p:cNvPr>
            <p:cNvSpPr/>
            <p:nvPr/>
          </p:nvSpPr>
          <p:spPr>
            <a:xfrm>
              <a:off x="7164287" y="6453336"/>
              <a:ext cx="1298901" cy="288032"/>
            </a:xfrm>
            <a:prstGeom prst="roundRect">
              <a:avLst/>
            </a:prstGeom>
            <a:solidFill>
              <a:schemeClr val="bg1">
                <a:lumMod val="95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dirty="0">
                <a:solidFill>
                  <a:prstClr val="white"/>
                </a:solidFill>
              </a:endParaRPr>
            </a:p>
          </p:txBody>
        </p:sp>
        <p:sp>
          <p:nvSpPr>
            <p:cNvPr id="65" name="26 Elipse">
              <a:extLst>
                <a:ext uri="{FF2B5EF4-FFF2-40B4-BE49-F238E27FC236}">
                  <a16:creationId xmlns:a16="http://schemas.microsoft.com/office/drawing/2014/main" id="{135BF92E-70F9-4542-9F4B-FA28FFF96CED}"/>
                </a:ext>
              </a:extLst>
            </p:cNvPr>
            <p:cNvSpPr/>
            <p:nvPr/>
          </p:nvSpPr>
          <p:spPr>
            <a:xfrm>
              <a:off x="7968702" y="6529816"/>
              <a:ext cx="176401" cy="151200"/>
            </a:xfrm>
            <a:prstGeom prst="ellipse">
              <a:avLst/>
            </a:prstGeom>
            <a:solidFill>
              <a:srgbClr val="327E4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CO" dirty="0">
                <a:solidFill>
                  <a:prstClr val="white"/>
                </a:solidFill>
              </a:endParaRPr>
            </a:p>
          </p:txBody>
        </p:sp>
        <p:sp>
          <p:nvSpPr>
            <p:cNvPr id="66" name="32 Elipse">
              <a:extLst>
                <a:ext uri="{FF2B5EF4-FFF2-40B4-BE49-F238E27FC236}">
                  <a16:creationId xmlns:a16="http://schemas.microsoft.com/office/drawing/2014/main" id="{2975A682-145F-4185-A02E-607145390970}"/>
                </a:ext>
              </a:extLst>
            </p:cNvPr>
            <p:cNvSpPr/>
            <p:nvPr/>
          </p:nvSpPr>
          <p:spPr>
            <a:xfrm>
              <a:off x="8244407" y="6529816"/>
              <a:ext cx="176401" cy="151200"/>
            </a:xfrm>
            <a:prstGeom prst="ellipse">
              <a:avLst/>
            </a:prstGeom>
            <a:solidFill>
              <a:schemeClr val="bg1">
                <a:lumMod val="9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dirty="0">
                <a:solidFill>
                  <a:prstClr val="white"/>
                </a:solidFill>
              </a:endParaRPr>
            </a:p>
          </p:txBody>
        </p:sp>
        <p:sp>
          <p:nvSpPr>
            <p:cNvPr id="67" name="1 Rectángulo">
              <a:extLst>
                <a:ext uri="{FF2B5EF4-FFF2-40B4-BE49-F238E27FC236}">
                  <a16:creationId xmlns:a16="http://schemas.microsoft.com/office/drawing/2014/main" id="{B17A7465-E55C-4172-A518-B72CBC88816B}"/>
                </a:ext>
              </a:extLst>
            </p:cNvPr>
            <p:cNvSpPr/>
            <p:nvPr/>
          </p:nvSpPr>
          <p:spPr>
            <a:xfrm>
              <a:off x="7335864" y="6381328"/>
              <a:ext cx="987770" cy="172803"/>
            </a:xfrm>
            <a:prstGeom prst="rect">
              <a:avLst/>
            </a:prstGeom>
          </p:spPr>
          <p:txBody>
            <a:bodyPr wrap="square">
              <a:spAutoFit/>
            </a:bodyPr>
            <a:lstStyle/>
            <a:p>
              <a:pPr algn="ctr" fontAlgn="b"/>
              <a:r>
                <a:rPr lang="es-CO" sz="600" b="1" cap="all" dirty="0">
                  <a:solidFill>
                    <a:prstClr val="black"/>
                  </a:solidFill>
                  <a:latin typeface="Verdana" panose="020B0604030504040204" pitchFamily="34" charset="0"/>
                  <a:ea typeface="Verdana" panose="020B0604030504040204" pitchFamily="34" charset="0"/>
                  <a:cs typeface="Verdana" panose="020B0604030504040204" pitchFamily="34" charset="0"/>
                </a:rPr>
                <a:t>semáforo</a:t>
              </a:r>
            </a:p>
          </p:txBody>
        </p:sp>
        <p:sp>
          <p:nvSpPr>
            <p:cNvPr id="68" name="34 Rectángulo">
              <a:extLst>
                <a:ext uri="{FF2B5EF4-FFF2-40B4-BE49-F238E27FC236}">
                  <a16:creationId xmlns:a16="http://schemas.microsoft.com/office/drawing/2014/main" id="{7DF525E9-28A4-4DE0-ACE9-D7FBCF894A60}"/>
                </a:ext>
              </a:extLst>
            </p:cNvPr>
            <p:cNvSpPr/>
            <p:nvPr/>
          </p:nvSpPr>
          <p:spPr>
            <a:xfrm>
              <a:off x="8101513" y="6497501"/>
              <a:ext cx="467544" cy="201603"/>
            </a:xfrm>
            <a:prstGeom prst="rect">
              <a:avLst/>
            </a:prstGeom>
          </p:spPr>
          <p:txBody>
            <a:bodyPr wrap="square">
              <a:spAutoFit/>
            </a:bodyPr>
            <a:lstStyle/>
            <a:p>
              <a:pPr algn="ctr" fontAlgn="b"/>
              <a:r>
                <a:rPr lang="es-CO" sz="800" b="1" cap="all" dirty="0">
                  <a:solidFill>
                    <a:prstClr val="black"/>
                  </a:solidFill>
                  <a:latin typeface="Arial" pitchFamily="34" charset="0"/>
                  <a:ea typeface="Verdana" panose="020B0604030504040204" pitchFamily="34" charset="0"/>
                  <a:cs typeface="Arial" pitchFamily="34" charset="0"/>
                </a:rPr>
                <a:t>N/A</a:t>
              </a:r>
            </a:p>
          </p:txBody>
        </p:sp>
      </p:grpSp>
      <p:sp>
        <p:nvSpPr>
          <p:cNvPr id="70" name="149 Extracto">
            <a:extLst>
              <a:ext uri="{FF2B5EF4-FFF2-40B4-BE49-F238E27FC236}">
                <a16:creationId xmlns:a16="http://schemas.microsoft.com/office/drawing/2014/main" id="{B1EEB487-4E3B-4A83-87AF-0D6BD2545306}"/>
              </a:ext>
            </a:extLst>
          </p:cNvPr>
          <p:cNvSpPr/>
          <p:nvPr/>
        </p:nvSpPr>
        <p:spPr>
          <a:xfrm>
            <a:off x="7772346" y="6360668"/>
            <a:ext cx="176400" cy="151200"/>
          </a:xfrm>
          <a:prstGeom prst="flowChartExtra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CO" dirty="0">
              <a:solidFill>
                <a:prstClr val="white"/>
              </a:solidFill>
            </a:endParaRPr>
          </a:p>
        </p:txBody>
      </p:sp>
      <p:sp>
        <p:nvSpPr>
          <p:cNvPr id="71" name="150 Proceso">
            <a:extLst>
              <a:ext uri="{FF2B5EF4-FFF2-40B4-BE49-F238E27FC236}">
                <a16:creationId xmlns:a16="http://schemas.microsoft.com/office/drawing/2014/main" id="{3FBFCC2E-CF3D-4F21-AA6D-E56C52A0D3C7}"/>
              </a:ext>
            </a:extLst>
          </p:cNvPr>
          <p:cNvSpPr/>
          <p:nvPr/>
        </p:nvSpPr>
        <p:spPr>
          <a:xfrm>
            <a:off x="8179104" y="6369724"/>
            <a:ext cx="176400" cy="151200"/>
          </a:xfrm>
          <a:prstGeom prst="flowChartProcess">
            <a:avLst/>
          </a:prstGeom>
          <a:solidFill>
            <a:srgbClr val="FFC0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dirty="0">
              <a:solidFill>
                <a:prstClr val="white"/>
              </a:solidFill>
            </a:endParaRPr>
          </a:p>
        </p:txBody>
      </p:sp>
      <p:sp>
        <p:nvSpPr>
          <p:cNvPr id="247" name="6 Rectángulo">
            <a:extLst>
              <a:ext uri="{FF2B5EF4-FFF2-40B4-BE49-F238E27FC236}">
                <a16:creationId xmlns:a16="http://schemas.microsoft.com/office/drawing/2014/main" id="{F14623CE-4360-493B-93FC-D1054B2D4FA6}"/>
              </a:ext>
            </a:extLst>
          </p:cNvPr>
          <p:cNvSpPr/>
          <p:nvPr/>
        </p:nvSpPr>
        <p:spPr>
          <a:xfrm>
            <a:off x="120651" y="62243"/>
            <a:ext cx="7962092" cy="430887"/>
          </a:xfrm>
          <a:prstGeom prst="rect">
            <a:avLst/>
          </a:prstGeom>
          <a:noFill/>
        </p:spPr>
        <p:txBody>
          <a:bodyPr wrap="square" rtlCol="0">
            <a:spAutoFit/>
          </a:bodyPr>
          <a:lstStyle/>
          <a:p>
            <a:r>
              <a:rPr lang="es-CO" sz="1100" b="1" dirty="0">
                <a:solidFill>
                  <a:schemeClr val="tx2"/>
                </a:solidFill>
                <a:latin typeface="Verdana" panose="020B0604030504040204" pitchFamily="34" charset="0"/>
                <a:ea typeface="Verdana" panose="020B0604030504040204" pitchFamily="34" charset="0"/>
                <a:cs typeface="Verdana" panose="020B0604030504040204" pitchFamily="34" charset="0"/>
              </a:rPr>
              <a:t>Proyecto: ESTABLECIMIENTO PENITENCIARIO DE MEDIANA SEGURIDAD CARCELARIA CUNDUY EN EL DEPARTAMENTO DE  CAQUETA </a:t>
            </a:r>
          </a:p>
        </p:txBody>
      </p:sp>
      <p:graphicFrame>
        <p:nvGraphicFramePr>
          <p:cNvPr id="248" name="Tabla 247">
            <a:extLst>
              <a:ext uri="{FF2B5EF4-FFF2-40B4-BE49-F238E27FC236}">
                <a16:creationId xmlns:a16="http://schemas.microsoft.com/office/drawing/2014/main" id="{846612EE-989C-4E56-AA4F-7486CE291A24}"/>
              </a:ext>
            </a:extLst>
          </p:cNvPr>
          <p:cNvGraphicFramePr>
            <a:graphicFrameLocks noGrp="1"/>
          </p:cNvGraphicFramePr>
          <p:nvPr>
            <p:extLst>
              <p:ext uri="{D42A27DB-BD31-4B8C-83A1-F6EECF244321}">
                <p14:modId xmlns:p14="http://schemas.microsoft.com/office/powerpoint/2010/main" val="713678034"/>
              </p:ext>
            </p:extLst>
          </p:nvPr>
        </p:nvGraphicFramePr>
        <p:xfrm>
          <a:off x="332314" y="900911"/>
          <a:ext cx="11110270" cy="4896721"/>
        </p:xfrm>
        <a:graphic>
          <a:graphicData uri="http://schemas.openxmlformats.org/drawingml/2006/table">
            <a:tbl>
              <a:tblPr firstRow="1" bandRow="1">
                <a:tableStyleId>{72833802-FEF1-4C79-8D5D-14CF1EAF98D9}</a:tableStyleId>
              </a:tblPr>
              <a:tblGrid>
                <a:gridCol w="4973669">
                  <a:extLst>
                    <a:ext uri="{9D8B030D-6E8A-4147-A177-3AD203B41FA5}">
                      <a16:colId xmlns:a16="http://schemas.microsoft.com/office/drawing/2014/main" val="20000"/>
                    </a:ext>
                  </a:extLst>
                </a:gridCol>
                <a:gridCol w="6136601">
                  <a:extLst>
                    <a:ext uri="{9D8B030D-6E8A-4147-A177-3AD203B41FA5}">
                      <a16:colId xmlns:a16="http://schemas.microsoft.com/office/drawing/2014/main" val="20001"/>
                    </a:ext>
                  </a:extLst>
                </a:gridCol>
              </a:tblGrid>
              <a:tr h="279001">
                <a:tc>
                  <a:txBody>
                    <a:bodyPr/>
                    <a:lstStyle/>
                    <a:p>
                      <a:pPr algn="l"/>
                      <a:r>
                        <a:rPr lang="es-CO" sz="900" dirty="0">
                          <a:latin typeface="Verdana" panose="020B0604030504040204" pitchFamily="34" charset="0"/>
                          <a:ea typeface="Verdana" panose="020B0604030504040204" pitchFamily="34" charset="0"/>
                          <a:cs typeface="Verdana" panose="020B0604030504040204" pitchFamily="34" charset="0"/>
                        </a:rPr>
                        <a:t>Estado del proyecto </a:t>
                      </a:r>
                      <a:endParaRPr lang="es-CO" sz="900" b="1"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50153"/>
                    </a:solidFill>
                  </a:tcPr>
                </a:tc>
                <a:tc>
                  <a:txBody>
                    <a:bodyPr/>
                    <a:lstStyle/>
                    <a:p>
                      <a:pPr algn="l"/>
                      <a:r>
                        <a:rPr lang="es-CO" sz="900" b="1" dirty="0">
                          <a:latin typeface="Verdana" panose="020B0604030504040204" pitchFamily="34" charset="0"/>
                          <a:ea typeface="Verdana" panose="020B0604030504040204" pitchFamily="34" charset="0"/>
                          <a:cs typeface="Verdana" panose="020B0604030504040204" pitchFamily="34" charset="0"/>
                        </a:rPr>
                        <a:t>Ejecución</a:t>
                      </a:r>
                      <a:r>
                        <a:rPr lang="es-CO" sz="900" b="1" baseline="0" dirty="0">
                          <a:latin typeface="Verdana" panose="020B0604030504040204" pitchFamily="34" charset="0"/>
                          <a:ea typeface="Verdana" panose="020B0604030504040204" pitchFamily="34" charset="0"/>
                          <a:cs typeface="Verdana" panose="020B0604030504040204" pitchFamily="34" charset="0"/>
                        </a:rPr>
                        <a:t> </a:t>
                      </a:r>
                      <a:endParaRPr lang="es-CO" sz="900" b="0" dirty="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050153"/>
                    </a:solidFill>
                  </a:tcPr>
                </a:tc>
                <a:extLst>
                  <a:ext uri="{0D108BD9-81ED-4DB2-BD59-A6C34878D82A}">
                    <a16:rowId xmlns:a16="http://schemas.microsoft.com/office/drawing/2014/main" val="10000"/>
                  </a:ext>
                </a:extLst>
              </a:tr>
              <a:tr h="239144">
                <a:tc>
                  <a:txBody>
                    <a:bodyPr/>
                    <a:lstStyle/>
                    <a:p>
                      <a:r>
                        <a:rPr lang="es-CO" sz="900" b="0" dirty="0">
                          <a:solidFill>
                            <a:schemeClr val="tx1"/>
                          </a:solidFill>
                          <a:latin typeface="Verdana" panose="020B0604030504040204" pitchFamily="34" charset="0"/>
                          <a:ea typeface="Verdana" panose="020B0604030504040204" pitchFamily="34" charset="0"/>
                          <a:cs typeface="Verdana" panose="020B0604030504040204" pitchFamily="34" charset="0"/>
                        </a:rPr>
                        <a:t>Alcance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s-CO" sz="900" dirty="0">
                          <a:latin typeface="Verdana" panose="020B0604030504040204" pitchFamily="34" charset="0"/>
                          <a:ea typeface="Verdana" panose="020B0604030504040204" pitchFamily="34" charset="0"/>
                          <a:cs typeface="Verdana" panose="020B0604030504040204" pitchFamily="34" charset="0"/>
                        </a:rPr>
                        <a:t>• Sanidad: Intervenir muros y pisos en consultorio médico y odontología o Enchape muros y pisos en área generales de sanidad o Guarda escobas en granito pulido en todo el perímetro del área dispuesta para este uso o Rehabilitar área para recuperación. o Rehabilitar área para aislamiento. o Mantenimiento carpintería metálica, puertas, rejas y ventanas o Remodelación baños. o Mantenimiento redes hidrosanitarias o Mantenimiento redes eléctricas. </a:t>
                      </a:r>
                    </a:p>
                    <a:p>
                      <a:r>
                        <a:rPr lang="es-CO" sz="900" dirty="0">
                          <a:latin typeface="Verdana" panose="020B0604030504040204" pitchFamily="34" charset="0"/>
                          <a:ea typeface="Verdana" panose="020B0604030504040204" pitchFamily="34" charset="0"/>
                          <a:cs typeface="Verdana" panose="020B0604030504040204" pitchFamily="34" charset="0"/>
                        </a:rPr>
                        <a:t>• Aula Virtual o Rehabilitación de un área de 30 M2 para la puesta en funcionamiento de sistemas de audiencia virtual. Para adelantar este proceso, el establecimiento cuenta con espacio disponible para su adecuación y se deben intervenir ítems que contemplen desde localización y replanteo hasta acabados y aseo general. </a:t>
                      </a:r>
                    </a:p>
                    <a:p>
                      <a:r>
                        <a:rPr lang="es-CO" sz="900" dirty="0">
                          <a:latin typeface="Verdana" panose="020B0604030504040204" pitchFamily="34" charset="0"/>
                          <a:ea typeface="Verdana" panose="020B0604030504040204" pitchFamily="34" charset="0"/>
                          <a:cs typeface="Verdana" panose="020B0604030504040204" pitchFamily="34" charset="0"/>
                        </a:rPr>
                        <a:t>• Redes Hidrosanitarias: Se deben intervenir las redes de aguas lluvia y aguas negras tanto en la parte externa no cubierta, como en la parte interna; se plantea la modificación de baterías sanitarias y duchas con el fin de dar cumplimiento a lo señalado en la sentencia T – 762/2015. Esta actividad se debe adelantar en cada uno de los patios del establecimiento</a:t>
                      </a:r>
                    </a:p>
                    <a:p>
                      <a:r>
                        <a:rPr lang="es-CO" sz="900" dirty="0">
                          <a:latin typeface="Verdana" panose="020B0604030504040204" pitchFamily="34" charset="0"/>
                          <a:ea typeface="Verdana" panose="020B0604030504040204" pitchFamily="34" charset="0"/>
                          <a:cs typeface="Verdana" panose="020B0604030504040204" pitchFamily="34" charset="0"/>
                        </a:rPr>
                        <a:t>• Redes Eléctricas: Se deben intervenir las redes eléctricas de todo el establecimiento, especialmente el cambio de la red de alumbrado de la zona interna no cubierta al sistema led; intervenir la planta eléctrica y hacer mantenimiento a la subestación</a:t>
                      </a:r>
                    </a:p>
                    <a:p>
                      <a:r>
                        <a:rPr lang="es-CO" sz="900" dirty="0">
                          <a:latin typeface="Verdana" panose="020B0604030504040204" pitchFamily="34" charset="0"/>
                          <a:ea typeface="Verdana" panose="020B0604030504040204" pitchFamily="34" charset="0"/>
                          <a:cs typeface="Verdana" panose="020B0604030504040204" pitchFamily="34" charset="0"/>
                        </a:rPr>
                        <a:t>• Garitas: Se deben intervenir seis (6) garitas, ya que las actuales se encuentran en avanzado estado de deterioro y no cumplen con las especificaciones técnicas de diseño y construcción; se ha previsto rehabilitarlas y ajustarlas a los requerimientos actuales </a:t>
                      </a:r>
                    </a:p>
                    <a:p>
                      <a:r>
                        <a:rPr lang="es-CO" sz="900" dirty="0">
                          <a:latin typeface="Verdana" panose="020B0604030504040204" pitchFamily="34" charset="0"/>
                          <a:ea typeface="Verdana" panose="020B0604030504040204" pitchFamily="34" charset="0"/>
                          <a:cs typeface="Verdana" panose="020B0604030504040204" pitchFamily="34" charset="0"/>
                        </a:rPr>
                        <a:t>• Resane muros y pintura: El establecimiento por su edad y vetustez presenta deterioro en muros internos y externos, así como en techos; se ha proyectado la intervención de resanes, estuco y vinilo tres manos. </a:t>
                      </a:r>
                    </a:p>
                    <a:p>
                      <a:r>
                        <a:rPr lang="es-CO" sz="900" dirty="0">
                          <a:latin typeface="Verdana" panose="020B0604030504040204" pitchFamily="34" charset="0"/>
                          <a:ea typeface="Verdana" panose="020B0604030504040204" pitchFamily="34" charset="0"/>
                          <a:cs typeface="Verdana" panose="020B0604030504040204" pitchFamily="34" charset="0"/>
                        </a:rPr>
                        <a:t>• Obras Exteriores: Es necesario la construcción de un cerramiento en malla en la parte perimetral del establecimiento con el fin de definir la zona de guardia para mejorar la seguridad al interior del establecimiento; de igual manera se debe suministrar e instalar concertina sobre muros perimetrales. </a:t>
                      </a:r>
                    </a:p>
                    <a:p>
                      <a:r>
                        <a:rPr lang="es-CO" sz="900" dirty="0">
                          <a:latin typeface="Verdana" panose="020B0604030504040204" pitchFamily="34" charset="0"/>
                          <a:ea typeface="Verdana" panose="020B0604030504040204" pitchFamily="34" charset="0"/>
                          <a:cs typeface="Verdana" panose="020B0604030504040204" pitchFamily="34" charset="0"/>
                        </a:rPr>
                        <a:t>• Tanque de Almacenamiento: La capacidad poblacional actual del establecimiento ha superado en más del 50% la capacidad real del tanque de almacenamiento, situación que ha generado riesgos en el suministro óptimo y oportuno de agua potable, por lo anterior se ha planteado la construcción de un tanque elevado con capacidad aproximada de 75 M3. </a:t>
                      </a:r>
                    </a:p>
                    <a:p>
                      <a:r>
                        <a:rPr lang="es-CO" sz="900" dirty="0">
                          <a:latin typeface="Verdana" panose="020B0604030504040204" pitchFamily="34" charset="0"/>
                          <a:ea typeface="Verdana" panose="020B0604030504040204" pitchFamily="34" charset="0"/>
                          <a:cs typeface="Verdana" panose="020B0604030504040204" pitchFamily="34" charset="0"/>
                        </a:rPr>
                        <a:t>Determinar ubicación</a:t>
                      </a:r>
                    </a:p>
                    <a:p>
                      <a:r>
                        <a:rPr lang="es-CO" sz="900" dirty="0">
                          <a:latin typeface="Verdana" panose="020B0604030504040204" pitchFamily="34" charset="0"/>
                          <a:ea typeface="Verdana" panose="020B0604030504040204" pitchFamily="34" charset="0"/>
                          <a:cs typeface="Verdana" panose="020B0604030504040204" pitchFamily="34" charset="0"/>
                        </a:rPr>
                        <a:t>• Impermeabilización Cubiertas: Para corregir filtraciones bajo placa es necesario la impermeabilización de cubiertas mediante la aplicación de una base y extendido de un manto sobre esta.</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2917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276B8C93-D0CC-425D-BFE4-5E60DCB2CFE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19544"/>
            <a:ext cx="12192000" cy="6999528"/>
          </a:xfrm>
          <a:prstGeom prst="rect">
            <a:avLst/>
          </a:prstGeom>
          <a:noFill/>
        </p:spPr>
      </p:pic>
      <p:pic>
        <p:nvPicPr>
          <p:cNvPr id="5" name="Gráfico 4">
            <a:extLst>
              <a:ext uri="{FF2B5EF4-FFF2-40B4-BE49-F238E27FC236}">
                <a16:creationId xmlns:a16="http://schemas.microsoft.com/office/drawing/2014/main" id="{CC64019F-E0BC-4247-AC8E-24B02C49E374}"/>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958429" y="6116088"/>
            <a:ext cx="1952625" cy="419100"/>
          </a:xfrm>
          <a:prstGeom prst="rect">
            <a:avLst/>
          </a:prstGeom>
        </p:spPr>
      </p:pic>
      <p:sp>
        <p:nvSpPr>
          <p:cNvPr id="2" name="Marcador de número de diapositiva 1">
            <a:extLst>
              <a:ext uri="{FF2B5EF4-FFF2-40B4-BE49-F238E27FC236}">
                <a16:creationId xmlns:a16="http://schemas.microsoft.com/office/drawing/2014/main" id="{9F0ED78E-CEB7-40BE-BBFE-E4327F6FFBE9}"/>
              </a:ext>
            </a:extLst>
          </p:cNvPr>
          <p:cNvSpPr>
            <a:spLocks noGrp="1"/>
          </p:cNvSpPr>
          <p:nvPr>
            <p:ph type="sldNum" sz="quarter" idx="12"/>
          </p:nvPr>
        </p:nvSpPr>
        <p:spPr/>
        <p:txBody>
          <a:bodyPr/>
          <a:lstStyle/>
          <a:p>
            <a:fld id="{87FB3062-D7D6-4DDE-BC95-3807BE462608}" type="slidenum">
              <a:rPr lang="es-CO" smtClean="0"/>
              <a:t>3</a:t>
            </a:fld>
            <a:endParaRPr lang="es-CO" dirty="0"/>
          </a:p>
        </p:txBody>
      </p:sp>
      <p:sp>
        <p:nvSpPr>
          <p:cNvPr id="43" name="Rectangle 6">
            <a:extLst>
              <a:ext uri="{FF2B5EF4-FFF2-40B4-BE49-F238E27FC236}">
                <a16:creationId xmlns:a16="http://schemas.microsoft.com/office/drawing/2014/main" id="{E06E5D28-8383-4A65-95CA-018699837666}"/>
              </a:ext>
            </a:extLst>
          </p:cNvPr>
          <p:cNvSpPr>
            <a:spLocks noChangeArrowheads="1"/>
          </p:cNvSpPr>
          <p:nvPr/>
        </p:nvSpPr>
        <p:spPr bwMode="gray">
          <a:xfrm>
            <a:off x="6228192" y="6274768"/>
            <a:ext cx="3111513" cy="338554"/>
          </a:xfrm>
          <a:prstGeom prst="rect">
            <a:avLst/>
          </a:prstGeom>
          <a:noFill/>
          <a:ln w="9525" algn="ctr">
            <a:noFill/>
            <a:miter lim="800000"/>
            <a:headEnd/>
            <a:tailEnd/>
          </a:ln>
          <a:effectLst/>
        </p:spPr>
        <p:txBody>
          <a:bodyPr wrap="square" lIns="45720" rIns="45720">
            <a:spAutoFit/>
          </a:bodyPr>
          <a:lstStyle/>
          <a:p>
            <a:pPr fontAlgn="base">
              <a:spcBef>
                <a:spcPct val="0"/>
              </a:spcBef>
              <a:spcAft>
                <a:spcPct val="0"/>
              </a:spcAft>
            </a:pPr>
            <a:r>
              <a:rPr lang="en-US" sz="800" b="1" i="1" dirty="0">
                <a:solidFill>
                  <a:srgbClr val="000000"/>
                </a:solidFill>
                <a:latin typeface="Verdana" panose="020B0604030504040204" pitchFamily="34" charset="0"/>
                <a:ea typeface="Verdana" panose="020B0604030504040204" pitchFamily="34" charset="0"/>
                <a:cs typeface="Verdana" panose="020B0604030504040204" pitchFamily="34" charset="0"/>
              </a:rPr>
              <a:t>Desviación en días </a:t>
            </a:r>
          </a:p>
          <a:p>
            <a:pPr fontAlgn="base">
              <a:spcBef>
                <a:spcPct val="0"/>
              </a:spcBef>
              <a:spcAft>
                <a:spcPct val="0"/>
              </a:spcAft>
            </a:pPr>
            <a:r>
              <a:rPr lang="en-US" sz="800" b="1" i="1" dirty="0">
                <a:solidFill>
                  <a:srgbClr val="000000"/>
                </a:solidFill>
                <a:latin typeface="Verdana" panose="020B0604030504040204" pitchFamily="34" charset="0"/>
                <a:ea typeface="Verdana" panose="020B0604030504040204" pitchFamily="34" charset="0"/>
                <a:cs typeface="Verdana" panose="020B0604030504040204" pitchFamily="34" charset="0"/>
              </a:rPr>
              <a:t>frente proyección</a:t>
            </a:r>
          </a:p>
        </p:txBody>
      </p:sp>
      <p:sp>
        <p:nvSpPr>
          <p:cNvPr id="44" name="Rectangle 6">
            <a:extLst>
              <a:ext uri="{FF2B5EF4-FFF2-40B4-BE49-F238E27FC236}">
                <a16:creationId xmlns:a16="http://schemas.microsoft.com/office/drawing/2014/main" id="{59B87256-EEC0-438C-9ED1-CCAD7F5827A5}"/>
              </a:ext>
            </a:extLst>
          </p:cNvPr>
          <p:cNvSpPr>
            <a:spLocks noChangeArrowheads="1"/>
          </p:cNvSpPr>
          <p:nvPr/>
        </p:nvSpPr>
        <p:spPr bwMode="gray">
          <a:xfrm>
            <a:off x="7513945" y="6613330"/>
            <a:ext cx="932495" cy="200055"/>
          </a:xfrm>
          <a:prstGeom prst="rect">
            <a:avLst/>
          </a:prstGeom>
          <a:noFill/>
          <a:ln w="9525" algn="ctr">
            <a:noFill/>
            <a:miter lim="800000"/>
            <a:headEnd/>
            <a:tailEnd/>
          </a:ln>
          <a:effectLst/>
        </p:spPr>
        <p:txBody>
          <a:bodyPr wrap="square" lIns="45720" rIns="45720">
            <a:spAutoFit/>
          </a:bodyPr>
          <a:lstStyle/>
          <a:p>
            <a:pPr algn="ctr" fontAlgn="base">
              <a:spcBef>
                <a:spcPct val="0"/>
              </a:spcBef>
              <a:spcAft>
                <a:spcPct val="0"/>
              </a:spcAft>
            </a:pPr>
            <a:r>
              <a:rPr lang="en-US" sz="700" i="1" dirty="0">
                <a:solidFill>
                  <a:srgbClr val="000000"/>
                </a:solidFill>
                <a:latin typeface="Verdana" panose="020B0604030504040204" pitchFamily="34" charset="0"/>
                <a:ea typeface="Verdana" panose="020B0604030504040204" pitchFamily="34" charset="0"/>
                <a:cs typeface="Verdana" panose="020B0604030504040204" pitchFamily="34" charset="0"/>
              </a:rPr>
              <a:t>&gt; 30</a:t>
            </a:r>
          </a:p>
        </p:txBody>
      </p:sp>
      <p:sp>
        <p:nvSpPr>
          <p:cNvPr id="45" name="Rectangle 6">
            <a:extLst>
              <a:ext uri="{FF2B5EF4-FFF2-40B4-BE49-F238E27FC236}">
                <a16:creationId xmlns:a16="http://schemas.microsoft.com/office/drawing/2014/main" id="{5173BC2F-D0DD-45F6-BF24-87B33BCA1BD5}"/>
              </a:ext>
            </a:extLst>
          </p:cNvPr>
          <p:cNvSpPr>
            <a:spLocks noChangeArrowheads="1"/>
          </p:cNvSpPr>
          <p:nvPr/>
        </p:nvSpPr>
        <p:spPr bwMode="gray">
          <a:xfrm>
            <a:off x="8494937" y="6602877"/>
            <a:ext cx="360276" cy="200055"/>
          </a:xfrm>
          <a:prstGeom prst="rect">
            <a:avLst/>
          </a:prstGeom>
          <a:noFill/>
          <a:ln w="9525" algn="ctr">
            <a:noFill/>
            <a:miter lim="800000"/>
            <a:headEnd/>
            <a:tailEnd/>
          </a:ln>
          <a:effectLst/>
        </p:spPr>
        <p:txBody>
          <a:bodyPr wrap="square" lIns="45720" rIns="45720">
            <a:spAutoFit/>
          </a:bodyPr>
          <a:lstStyle/>
          <a:p>
            <a:pPr algn="ctr" fontAlgn="base">
              <a:spcBef>
                <a:spcPct val="0"/>
              </a:spcBef>
              <a:spcAft>
                <a:spcPct val="0"/>
              </a:spcAft>
            </a:pPr>
            <a:r>
              <a:rPr lang="en-US" sz="700" i="1" dirty="0">
                <a:solidFill>
                  <a:srgbClr val="000000"/>
                </a:solidFill>
                <a:latin typeface="Verdana" panose="020B0604030504040204" pitchFamily="34" charset="0"/>
                <a:ea typeface="Verdana" panose="020B0604030504040204" pitchFamily="34" charset="0"/>
                <a:cs typeface="Verdana" panose="020B0604030504040204" pitchFamily="34" charset="0"/>
              </a:rPr>
              <a:t>&lt; 0</a:t>
            </a:r>
          </a:p>
        </p:txBody>
      </p:sp>
      <p:grpSp>
        <p:nvGrpSpPr>
          <p:cNvPr id="63" name="2 Grupo">
            <a:extLst>
              <a:ext uri="{FF2B5EF4-FFF2-40B4-BE49-F238E27FC236}">
                <a16:creationId xmlns:a16="http://schemas.microsoft.com/office/drawing/2014/main" id="{0A436F5C-B563-4DEB-9D73-AE3BB0E9202E}"/>
              </a:ext>
            </a:extLst>
          </p:cNvPr>
          <p:cNvGrpSpPr/>
          <p:nvPr/>
        </p:nvGrpSpPr>
        <p:grpSpPr>
          <a:xfrm>
            <a:off x="7618633" y="6205413"/>
            <a:ext cx="1700032" cy="384758"/>
            <a:chOff x="7164287" y="6381328"/>
            <a:chExt cx="1404770" cy="360040"/>
          </a:xfrm>
        </p:grpSpPr>
        <p:sp>
          <p:nvSpPr>
            <p:cNvPr id="64" name="Rectángulo redondeado 31">
              <a:extLst>
                <a:ext uri="{FF2B5EF4-FFF2-40B4-BE49-F238E27FC236}">
                  <a16:creationId xmlns:a16="http://schemas.microsoft.com/office/drawing/2014/main" id="{79DBC480-27B0-4336-8DCC-22829C460735}"/>
                </a:ext>
              </a:extLst>
            </p:cNvPr>
            <p:cNvSpPr/>
            <p:nvPr/>
          </p:nvSpPr>
          <p:spPr>
            <a:xfrm>
              <a:off x="7164287" y="6453336"/>
              <a:ext cx="1298901" cy="288032"/>
            </a:xfrm>
            <a:prstGeom prst="roundRect">
              <a:avLst/>
            </a:prstGeom>
            <a:solidFill>
              <a:schemeClr val="bg1">
                <a:lumMod val="95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CO" dirty="0">
                <a:solidFill>
                  <a:prstClr val="white"/>
                </a:solidFill>
              </a:endParaRPr>
            </a:p>
          </p:txBody>
        </p:sp>
        <p:sp>
          <p:nvSpPr>
            <p:cNvPr id="65" name="26 Elipse">
              <a:extLst>
                <a:ext uri="{FF2B5EF4-FFF2-40B4-BE49-F238E27FC236}">
                  <a16:creationId xmlns:a16="http://schemas.microsoft.com/office/drawing/2014/main" id="{135BF92E-70F9-4542-9F4B-FA28FFF96CED}"/>
                </a:ext>
              </a:extLst>
            </p:cNvPr>
            <p:cNvSpPr/>
            <p:nvPr/>
          </p:nvSpPr>
          <p:spPr>
            <a:xfrm>
              <a:off x="7968702" y="6529816"/>
              <a:ext cx="176401" cy="151200"/>
            </a:xfrm>
            <a:prstGeom prst="ellipse">
              <a:avLst/>
            </a:prstGeom>
            <a:solidFill>
              <a:srgbClr val="327E4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CO" dirty="0">
                <a:solidFill>
                  <a:prstClr val="white"/>
                </a:solidFill>
              </a:endParaRPr>
            </a:p>
          </p:txBody>
        </p:sp>
        <p:sp>
          <p:nvSpPr>
            <p:cNvPr id="66" name="32 Elipse">
              <a:extLst>
                <a:ext uri="{FF2B5EF4-FFF2-40B4-BE49-F238E27FC236}">
                  <a16:creationId xmlns:a16="http://schemas.microsoft.com/office/drawing/2014/main" id="{2975A682-145F-4185-A02E-607145390970}"/>
                </a:ext>
              </a:extLst>
            </p:cNvPr>
            <p:cNvSpPr/>
            <p:nvPr/>
          </p:nvSpPr>
          <p:spPr>
            <a:xfrm>
              <a:off x="8244407" y="6529816"/>
              <a:ext cx="176401" cy="151200"/>
            </a:xfrm>
            <a:prstGeom prst="ellipse">
              <a:avLst/>
            </a:prstGeom>
            <a:solidFill>
              <a:schemeClr val="bg1">
                <a:lumMod val="95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dirty="0">
                <a:solidFill>
                  <a:prstClr val="white"/>
                </a:solidFill>
              </a:endParaRPr>
            </a:p>
          </p:txBody>
        </p:sp>
        <p:sp>
          <p:nvSpPr>
            <p:cNvPr id="67" name="1 Rectángulo">
              <a:extLst>
                <a:ext uri="{FF2B5EF4-FFF2-40B4-BE49-F238E27FC236}">
                  <a16:creationId xmlns:a16="http://schemas.microsoft.com/office/drawing/2014/main" id="{B17A7465-E55C-4172-A518-B72CBC88816B}"/>
                </a:ext>
              </a:extLst>
            </p:cNvPr>
            <p:cNvSpPr/>
            <p:nvPr/>
          </p:nvSpPr>
          <p:spPr>
            <a:xfrm>
              <a:off x="7335864" y="6381328"/>
              <a:ext cx="987770" cy="172803"/>
            </a:xfrm>
            <a:prstGeom prst="rect">
              <a:avLst/>
            </a:prstGeom>
          </p:spPr>
          <p:txBody>
            <a:bodyPr wrap="square">
              <a:spAutoFit/>
            </a:bodyPr>
            <a:lstStyle/>
            <a:p>
              <a:pPr algn="ctr" fontAlgn="b"/>
              <a:r>
                <a:rPr lang="es-CO" sz="600" b="1" cap="all" dirty="0">
                  <a:solidFill>
                    <a:prstClr val="black"/>
                  </a:solidFill>
                  <a:latin typeface="Verdana" panose="020B0604030504040204" pitchFamily="34" charset="0"/>
                  <a:ea typeface="Verdana" panose="020B0604030504040204" pitchFamily="34" charset="0"/>
                  <a:cs typeface="Verdana" panose="020B0604030504040204" pitchFamily="34" charset="0"/>
                </a:rPr>
                <a:t>semáforo</a:t>
              </a:r>
            </a:p>
          </p:txBody>
        </p:sp>
        <p:sp>
          <p:nvSpPr>
            <p:cNvPr id="68" name="34 Rectángulo">
              <a:extLst>
                <a:ext uri="{FF2B5EF4-FFF2-40B4-BE49-F238E27FC236}">
                  <a16:creationId xmlns:a16="http://schemas.microsoft.com/office/drawing/2014/main" id="{7DF525E9-28A4-4DE0-ACE9-D7FBCF894A60}"/>
                </a:ext>
              </a:extLst>
            </p:cNvPr>
            <p:cNvSpPr/>
            <p:nvPr/>
          </p:nvSpPr>
          <p:spPr>
            <a:xfrm>
              <a:off x="8101513" y="6497501"/>
              <a:ext cx="467544" cy="201603"/>
            </a:xfrm>
            <a:prstGeom prst="rect">
              <a:avLst/>
            </a:prstGeom>
          </p:spPr>
          <p:txBody>
            <a:bodyPr wrap="square">
              <a:spAutoFit/>
            </a:bodyPr>
            <a:lstStyle/>
            <a:p>
              <a:pPr algn="ctr" fontAlgn="b"/>
              <a:r>
                <a:rPr lang="es-CO" sz="800" b="1" cap="all" dirty="0">
                  <a:solidFill>
                    <a:prstClr val="black"/>
                  </a:solidFill>
                  <a:latin typeface="Arial" pitchFamily="34" charset="0"/>
                  <a:ea typeface="Verdana" panose="020B0604030504040204" pitchFamily="34" charset="0"/>
                  <a:cs typeface="Arial" pitchFamily="34" charset="0"/>
                </a:rPr>
                <a:t>N/A</a:t>
              </a:r>
            </a:p>
          </p:txBody>
        </p:sp>
      </p:grpSp>
      <p:sp>
        <p:nvSpPr>
          <p:cNvPr id="70" name="149 Extracto">
            <a:extLst>
              <a:ext uri="{FF2B5EF4-FFF2-40B4-BE49-F238E27FC236}">
                <a16:creationId xmlns:a16="http://schemas.microsoft.com/office/drawing/2014/main" id="{B1EEB487-4E3B-4A83-87AF-0D6BD2545306}"/>
              </a:ext>
            </a:extLst>
          </p:cNvPr>
          <p:cNvSpPr/>
          <p:nvPr/>
        </p:nvSpPr>
        <p:spPr>
          <a:xfrm>
            <a:off x="7772346" y="6360668"/>
            <a:ext cx="176400" cy="151200"/>
          </a:xfrm>
          <a:prstGeom prst="flowChartExtract">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CO" dirty="0">
              <a:solidFill>
                <a:prstClr val="white"/>
              </a:solidFill>
            </a:endParaRPr>
          </a:p>
        </p:txBody>
      </p:sp>
      <p:sp>
        <p:nvSpPr>
          <p:cNvPr id="71" name="150 Proceso">
            <a:extLst>
              <a:ext uri="{FF2B5EF4-FFF2-40B4-BE49-F238E27FC236}">
                <a16:creationId xmlns:a16="http://schemas.microsoft.com/office/drawing/2014/main" id="{3FBFCC2E-CF3D-4F21-AA6D-E56C52A0D3C7}"/>
              </a:ext>
            </a:extLst>
          </p:cNvPr>
          <p:cNvSpPr/>
          <p:nvPr/>
        </p:nvSpPr>
        <p:spPr>
          <a:xfrm>
            <a:off x="8179104" y="6369724"/>
            <a:ext cx="176400" cy="151200"/>
          </a:xfrm>
          <a:prstGeom prst="flowChartProcess">
            <a:avLst/>
          </a:prstGeom>
          <a:solidFill>
            <a:srgbClr val="FFC000"/>
          </a:solidFill>
        </p:spPr>
        <p:style>
          <a:lnRef idx="0">
            <a:schemeClr val="accent3"/>
          </a:lnRef>
          <a:fillRef idx="3">
            <a:schemeClr val="accent3"/>
          </a:fillRef>
          <a:effectRef idx="3">
            <a:schemeClr val="accent3"/>
          </a:effectRef>
          <a:fontRef idx="minor">
            <a:schemeClr val="lt1"/>
          </a:fontRef>
        </p:style>
        <p:txBody>
          <a:bodyPr rtlCol="0" anchor="ctr"/>
          <a:lstStyle/>
          <a:p>
            <a:pPr algn="ctr"/>
            <a:endParaRPr lang="es-CO" dirty="0">
              <a:solidFill>
                <a:prstClr val="white"/>
              </a:solidFill>
            </a:endParaRPr>
          </a:p>
        </p:txBody>
      </p:sp>
      <p:sp>
        <p:nvSpPr>
          <p:cNvPr id="247" name="6 Rectángulo">
            <a:extLst>
              <a:ext uri="{FF2B5EF4-FFF2-40B4-BE49-F238E27FC236}">
                <a16:creationId xmlns:a16="http://schemas.microsoft.com/office/drawing/2014/main" id="{F14623CE-4360-493B-93FC-D1054B2D4FA6}"/>
              </a:ext>
            </a:extLst>
          </p:cNvPr>
          <p:cNvSpPr/>
          <p:nvPr/>
        </p:nvSpPr>
        <p:spPr>
          <a:xfrm>
            <a:off x="120651" y="62243"/>
            <a:ext cx="7962092" cy="430887"/>
          </a:xfrm>
          <a:prstGeom prst="rect">
            <a:avLst/>
          </a:prstGeom>
          <a:noFill/>
        </p:spPr>
        <p:txBody>
          <a:bodyPr wrap="square" rtlCol="0">
            <a:spAutoFit/>
          </a:bodyPr>
          <a:lstStyle/>
          <a:p>
            <a:r>
              <a:rPr lang="es-CO" sz="1100" b="1" dirty="0">
                <a:solidFill>
                  <a:schemeClr val="tx2"/>
                </a:solidFill>
                <a:latin typeface="Verdana" panose="020B0604030504040204" pitchFamily="34" charset="0"/>
                <a:ea typeface="Verdana" panose="020B0604030504040204" pitchFamily="34" charset="0"/>
                <a:cs typeface="Verdana" panose="020B0604030504040204" pitchFamily="34" charset="0"/>
              </a:rPr>
              <a:t>Proyecto: ESTABLECIMIENTO PENITENCIARIO DE MEDIANA SEGURIDAD CARCELARIA CUNDUY EN EL DEPARTAMENTO DE  CAQUETA </a:t>
            </a:r>
          </a:p>
        </p:txBody>
      </p:sp>
      <p:sp>
        <p:nvSpPr>
          <p:cNvPr id="18" name="6 Rectángulo">
            <a:extLst>
              <a:ext uri="{FF2B5EF4-FFF2-40B4-BE49-F238E27FC236}">
                <a16:creationId xmlns:a16="http://schemas.microsoft.com/office/drawing/2014/main" id="{BC2F03E8-2DAA-4E42-8076-47D98C64DFDE}"/>
              </a:ext>
            </a:extLst>
          </p:cNvPr>
          <p:cNvSpPr/>
          <p:nvPr/>
        </p:nvSpPr>
        <p:spPr>
          <a:xfrm>
            <a:off x="1233265" y="611879"/>
            <a:ext cx="7905991" cy="338554"/>
          </a:xfrm>
          <a:prstGeom prst="rect">
            <a:avLst/>
          </a:prstGeom>
          <a:noFill/>
        </p:spPr>
        <p:txBody>
          <a:bodyPr wrap="square" rtlCol="0">
            <a:spAutoFit/>
          </a:bodyPr>
          <a:lstStyle/>
          <a:p>
            <a:r>
              <a:rPr lang="es-CO" sz="1400" b="1" dirty="0">
                <a:solidFill>
                  <a:schemeClr val="tx2"/>
                </a:solidFill>
                <a:latin typeface="Verdana" panose="020B0604030504040204" pitchFamily="34" charset="0"/>
                <a:ea typeface="Verdana" panose="020B0604030504040204" pitchFamily="34" charset="0"/>
                <a:cs typeface="Verdana" panose="020B0604030504040204" pitchFamily="34" charset="0"/>
              </a:rPr>
              <a:t>Meta: </a:t>
            </a:r>
            <a:r>
              <a:rPr lang="es-CO" sz="1400" b="1" dirty="0">
                <a:solidFill>
                  <a:srgbClr val="FF0000"/>
                </a:solidFill>
                <a:latin typeface="Verdana" panose="020B0604030504040204" pitchFamily="34" charset="0"/>
                <a:ea typeface="Verdana" panose="020B0604030504040204" pitchFamily="34" charset="0"/>
                <a:cs typeface="Verdana" panose="020B0604030504040204" pitchFamily="34" charset="0"/>
              </a:rPr>
              <a:t>CUMPLIMIENTO A LA SENTENCIA FALLO  T-762 DE 2015 </a:t>
            </a:r>
            <a:r>
              <a:rPr lang="es-CO" sz="1600" dirty="0">
                <a:solidFill>
                  <a:srgbClr val="FF0000"/>
                </a:solidFill>
                <a:latin typeface="Verdana" panose="020B0604030504040204" pitchFamily="34" charset="0"/>
                <a:ea typeface="Verdana" panose="020B0604030504040204" pitchFamily="34" charset="0"/>
                <a:cs typeface="Verdana" panose="020B0604030504040204" pitchFamily="34" charset="0"/>
              </a:rPr>
              <a:t>. </a:t>
            </a:r>
            <a:endParaRPr lang="es-CO" sz="1600"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1">
            <a:extLst>
              <a:ext uri="{FF2B5EF4-FFF2-40B4-BE49-F238E27FC236}">
                <a16:creationId xmlns:a16="http://schemas.microsoft.com/office/drawing/2014/main" id="{8FA73B78-761D-4410-8621-F056FCB9CFC7}"/>
              </a:ext>
            </a:extLst>
          </p:cNvPr>
          <p:cNvSpPr>
            <a:spLocks noChangeArrowheads="1"/>
          </p:cNvSpPr>
          <p:nvPr/>
        </p:nvSpPr>
        <p:spPr bwMode="gray">
          <a:xfrm>
            <a:off x="1250464" y="1168979"/>
            <a:ext cx="4297680" cy="253525"/>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Avance proyectado vs. </a:t>
            </a:r>
            <a:r>
              <a:rPr lang="en-US" sz="1051" b="1" dirty="0" err="1">
                <a:solidFill>
                  <a:srgbClr val="FFFFFF"/>
                </a:solidFill>
                <a:latin typeface="Verdana" panose="020B0604030504040204" pitchFamily="34" charset="0"/>
                <a:ea typeface="Verdana" panose="020B0604030504040204" pitchFamily="34" charset="0"/>
                <a:cs typeface="Verdana" panose="020B0604030504040204" pitchFamily="34" charset="0"/>
              </a:rPr>
              <a:t>Avance</a:t>
            </a: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 Real</a:t>
            </a:r>
          </a:p>
        </p:txBody>
      </p:sp>
      <p:sp>
        <p:nvSpPr>
          <p:cNvPr id="20" name="Rectangle 183">
            <a:extLst>
              <a:ext uri="{FF2B5EF4-FFF2-40B4-BE49-F238E27FC236}">
                <a16:creationId xmlns:a16="http://schemas.microsoft.com/office/drawing/2014/main" id="{3AC180B5-A737-464B-A8D7-C9490E1079A4}"/>
              </a:ext>
            </a:extLst>
          </p:cNvPr>
          <p:cNvSpPr>
            <a:spLocks noChangeAspect="1" noChangeArrowheads="1"/>
          </p:cNvSpPr>
          <p:nvPr/>
        </p:nvSpPr>
        <p:spPr bwMode="gray">
          <a:xfrm>
            <a:off x="9592128" y="1149681"/>
            <a:ext cx="498009" cy="245529"/>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Status</a:t>
            </a:r>
          </a:p>
        </p:txBody>
      </p:sp>
      <p:sp>
        <p:nvSpPr>
          <p:cNvPr id="21" name="Rectangle 181">
            <a:extLst>
              <a:ext uri="{FF2B5EF4-FFF2-40B4-BE49-F238E27FC236}">
                <a16:creationId xmlns:a16="http://schemas.microsoft.com/office/drawing/2014/main" id="{ABD430EF-FBC5-40A9-B44E-938FF67617D9}"/>
              </a:ext>
            </a:extLst>
          </p:cNvPr>
          <p:cNvSpPr>
            <a:spLocks noChangeArrowheads="1"/>
          </p:cNvSpPr>
          <p:nvPr/>
        </p:nvSpPr>
        <p:spPr bwMode="gray">
          <a:xfrm>
            <a:off x="5665311" y="1168979"/>
            <a:ext cx="2502611" cy="253525"/>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Próximos hitos</a:t>
            </a:r>
          </a:p>
        </p:txBody>
      </p:sp>
      <p:sp>
        <p:nvSpPr>
          <p:cNvPr id="22" name="Rectangle 184">
            <a:extLst>
              <a:ext uri="{FF2B5EF4-FFF2-40B4-BE49-F238E27FC236}">
                <a16:creationId xmlns:a16="http://schemas.microsoft.com/office/drawing/2014/main" id="{4C95973F-3A2E-499F-B488-101BF3079470}"/>
              </a:ext>
            </a:extLst>
          </p:cNvPr>
          <p:cNvSpPr>
            <a:spLocks noChangeArrowheads="1"/>
          </p:cNvSpPr>
          <p:nvPr/>
        </p:nvSpPr>
        <p:spPr bwMode="gray">
          <a:xfrm>
            <a:off x="5665311" y="1418207"/>
            <a:ext cx="2502611" cy="2267000"/>
          </a:xfrm>
          <a:prstGeom prst="rect">
            <a:avLst/>
          </a:prstGeom>
          <a:noFill/>
          <a:ln w="9525">
            <a:solidFill>
              <a:srgbClr val="A6A6A6"/>
            </a:solidFill>
            <a:prstDash val="sysDash"/>
            <a:miter lim="800000"/>
            <a:headEnd/>
            <a:tailEnd/>
          </a:ln>
        </p:spPr>
        <p:txBody>
          <a:bodyPr lIns="45720" rIns="45720"/>
          <a:lstStyle/>
          <a:p>
            <a:pPr marL="171450" indent="-171450"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marL="171450" indent="-171450" defTabSz="457200" fontAlgn="ctr">
              <a:buFont typeface="Wingdings" panose="05000000000000000000" pitchFamily="2" charset="2"/>
              <a:buChar char="ü"/>
            </a:pPr>
            <a:r>
              <a:rPr lang="es-CO" sz="1000" dirty="0">
                <a:latin typeface="Verdana" panose="020B0604030504040204" pitchFamily="34" charset="0"/>
                <a:ea typeface="Verdana" panose="020B0604030504040204" pitchFamily="34" charset="0"/>
                <a:cs typeface="Verdana" panose="020B0604030504040204" pitchFamily="34" charset="0"/>
              </a:rPr>
              <a:t>Inicio de etapa de verificación</a:t>
            </a:r>
          </a:p>
          <a:p>
            <a:pPr marL="171450" indent="-171450"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marL="171450" indent="-171450"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marL="171450" indent="-171450" defTabSz="457200" fontAlgn="ctr">
              <a:buFont typeface="Wingdings" panose="05000000000000000000" pitchFamily="2" charset="2"/>
              <a:buChar char="ü"/>
            </a:pPr>
            <a:r>
              <a:rPr lang="es-CO" sz="1000">
                <a:latin typeface="Verdana" panose="020B0604030504040204" pitchFamily="34" charset="0"/>
                <a:ea typeface="Verdana" panose="020B0604030504040204" pitchFamily="34" charset="0"/>
                <a:cs typeface="Verdana" panose="020B0604030504040204" pitchFamily="34" charset="0"/>
              </a:rPr>
              <a:t>Finalización </a:t>
            </a:r>
            <a:r>
              <a:rPr lang="es-CO" sz="1000" dirty="0">
                <a:latin typeface="Verdana" panose="020B0604030504040204" pitchFamily="34" charset="0"/>
                <a:ea typeface="Verdana" panose="020B0604030504040204" pitchFamily="34" charset="0"/>
                <a:cs typeface="Verdana" panose="020B0604030504040204" pitchFamily="34" charset="0"/>
              </a:rPr>
              <a:t>de Etapa de construcción </a:t>
            </a:r>
          </a:p>
          <a:p>
            <a:pPr marL="171450" indent="-171450"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marL="171450" indent="-171450"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marL="171450" indent="-171450" defTabSz="457200" fontAlgn="ctr">
              <a:buFont typeface="Wingdings" panose="05000000000000000000" pitchFamily="2" charset="2"/>
              <a:buChar char="ü"/>
            </a:pPr>
            <a:endParaRPr lang="es-CO" sz="1000" dirty="0">
              <a:latin typeface="Verdana" panose="020B0604030504040204" pitchFamily="34" charset="0"/>
              <a:ea typeface="Verdana" panose="020B0604030504040204" pitchFamily="34" charset="0"/>
              <a:cs typeface="Verdana" panose="020B0604030504040204" pitchFamily="34" charset="0"/>
            </a:endParaRPr>
          </a:p>
          <a:p>
            <a:pPr defTabSz="457200" fontAlgn="ctr"/>
            <a:endParaRPr lang="es-CO" sz="1000" dirty="0">
              <a:latin typeface="Verdana" panose="020B0604030504040204" pitchFamily="34" charset="0"/>
              <a:ea typeface="Verdana" panose="020B0604030504040204" pitchFamily="34" charset="0"/>
              <a:cs typeface="Verdana" panose="020B0604030504040204" pitchFamily="34" charset="0"/>
            </a:endParaRPr>
          </a:p>
          <a:p>
            <a:pPr defTabSz="457200" fontAlgn="ctr"/>
            <a:endParaRPr lang="es-CO" sz="10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457200" fontAlgn="ctr"/>
            <a:endParaRPr lang="es-CO" sz="900" dirty="0">
              <a:latin typeface="Verdana" panose="020B0604030504040204" pitchFamily="34" charset="0"/>
              <a:ea typeface="Verdana" panose="020B0604030504040204" pitchFamily="34" charset="0"/>
              <a:cs typeface="Verdana" panose="020B0604030504040204" pitchFamily="34" charset="0"/>
            </a:endParaRPr>
          </a:p>
        </p:txBody>
      </p:sp>
      <p:sp>
        <p:nvSpPr>
          <p:cNvPr id="23" name="Rectangle 186">
            <a:extLst>
              <a:ext uri="{FF2B5EF4-FFF2-40B4-BE49-F238E27FC236}">
                <a16:creationId xmlns:a16="http://schemas.microsoft.com/office/drawing/2014/main" id="{6E1A23F6-22A5-4E66-8969-603908F261DB}"/>
              </a:ext>
            </a:extLst>
          </p:cNvPr>
          <p:cNvSpPr>
            <a:spLocks noChangeAspect="1" noChangeArrowheads="1"/>
          </p:cNvSpPr>
          <p:nvPr/>
        </p:nvSpPr>
        <p:spPr bwMode="gray">
          <a:xfrm>
            <a:off x="9592124" y="1408027"/>
            <a:ext cx="493896" cy="2254557"/>
          </a:xfrm>
          <a:prstGeom prst="rect">
            <a:avLst/>
          </a:prstGeom>
          <a:noFill/>
          <a:ln w="9525">
            <a:solidFill>
              <a:srgbClr val="A6A6A6"/>
            </a:solidFill>
            <a:prstDash val="sysDash"/>
            <a:miter lim="800000"/>
            <a:headEnd/>
            <a:tailEnd/>
          </a:ln>
        </p:spPr>
        <p:txBody>
          <a:bodyPr lIns="45720" rIns="45720"/>
          <a:lstStyle/>
          <a:p>
            <a:pPr marL="182875" indent="-182875">
              <a:spcBef>
                <a:spcPts val="300"/>
              </a:spcBef>
              <a:spcAft>
                <a:spcPts val="300"/>
              </a:spcAft>
              <a:buClr>
                <a:srgbClr val="000000"/>
              </a:buClr>
              <a:buSzPct val="120000"/>
              <a:buFont typeface="Arial" pitchFamily="34" charset="0"/>
              <a:buChar char="•"/>
            </a:pPr>
            <a:endParaRPr lang="en-GB"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24" name="Rectangle 181">
            <a:extLst>
              <a:ext uri="{FF2B5EF4-FFF2-40B4-BE49-F238E27FC236}">
                <a16:creationId xmlns:a16="http://schemas.microsoft.com/office/drawing/2014/main" id="{E5C4558C-D002-40A8-BF38-8344A3BAAFBC}"/>
              </a:ext>
            </a:extLst>
          </p:cNvPr>
          <p:cNvSpPr>
            <a:spLocks noChangeArrowheads="1"/>
          </p:cNvSpPr>
          <p:nvPr/>
        </p:nvSpPr>
        <p:spPr bwMode="gray">
          <a:xfrm>
            <a:off x="1250472" y="4079926"/>
            <a:ext cx="2783277" cy="253525"/>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      Ejecución Financiera</a:t>
            </a:r>
          </a:p>
        </p:txBody>
      </p:sp>
      <p:sp>
        <p:nvSpPr>
          <p:cNvPr id="25" name="Rectangle 181">
            <a:extLst>
              <a:ext uri="{FF2B5EF4-FFF2-40B4-BE49-F238E27FC236}">
                <a16:creationId xmlns:a16="http://schemas.microsoft.com/office/drawing/2014/main" id="{AE9028EE-2C2E-4876-A4B9-3A713B7F16EA}"/>
              </a:ext>
            </a:extLst>
          </p:cNvPr>
          <p:cNvSpPr>
            <a:spLocks noChangeArrowheads="1"/>
          </p:cNvSpPr>
          <p:nvPr/>
        </p:nvSpPr>
        <p:spPr bwMode="gray">
          <a:xfrm>
            <a:off x="7007067" y="4079926"/>
            <a:ext cx="3028507" cy="238107"/>
          </a:xfrm>
          <a:prstGeom prst="rect">
            <a:avLst/>
          </a:prstGeom>
          <a:solidFill>
            <a:srgbClr val="050153"/>
          </a:solidFill>
          <a:ln w="9525">
            <a:solidFill>
              <a:srgbClr val="7F7F7F"/>
            </a:solidFill>
            <a:miter lim="800000"/>
            <a:headEnd/>
            <a:tailEnd/>
          </a:ln>
        </p:spPr>
        <p:txBody>
          <a:bodyPr wrap="none" lIns="45720" rIns="4572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Decisiones a tomar</a:t>
            </a:r>
          </a:p>
        </p:txBody>
      </p:sp>
      <p:sp>
        <p:nvSpPr>
          <p:cNvPr id="26" name="Rectangle 178">
            <a:extLst>
              <a:ext uri="{FF2B5EF4-FFF2-40B4-BE49-F238E27FC236}">
                <a16:creationId xmlns:a16="http://schemas.microsoft.com/office/drawing/2014/main" id="{231B07A3-D9CC-4410-9AED-B8A1FACEDF41}"/>
              </a:ext>
            </a:extLst>
          </p:cNvPr>
          <p:cNvSpPr>
            <a:spLocks noChangeArrowheads="1"/>
          </p:cNvSpPr>
          <p:nvPr/>
        </p:nvSpPr>
        <p:spPr bwMode="gray">
          <a:xfrm>
            <a:off x="7007067" y="4328629"/>
            <a:ext cx="3028507" cy="1755639"/>
          </a:xfrm>
          <a:prstGeom prst="rect">
            <a:avLst/>
          </a:prstGeom>
          <a:noFill/>
          <a:ln w="9525">
            <a:solidFill>
              <a:schemeClr val="bg1">
                <a:lumMod val="65000"/>
              </a:schemeClr>
            </a:solidFill>
            <a:prstDash val="sysDash"/>
            <a:miter lim="800000"/>
            <a:headEnd/>
            <a:tailEnd/>
          </a:ln>
        </p:spPr>
        <p:txBody>
          <a:bodyPr lIns="45720" tIns="91440" rIns="45720"/>
          <a:lstStyle/>
          <a:p>
            <a:pPr marL="228594" indent="-228594">
              <a:spcBef>
                <a:spcPts val="300"/>
              </a:spcBef>
              <a:spcAft>
                <a:spcPts val="300"/>
              </a:spcAft>
              <a:buClr>
                <a:srgbClr val="000000"/>
              </a:buClr>
              <a:buSzPct val="120000"/>
              <a:buFont typeface="Arial" pitchFamily="34" charset="0"/>
              <a:buChar char="•"/>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s-CO"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nvGrpSpPr>
          <p:cNvPr id="27" name="Group 51">
            <a:extLst>
              <a:ext uri="{FF2B5EF4-FFF2-40B4-BE49-F238E27FC236}">
                <a16:creationId xmlns:a16="http://schemas.microsoft.com/office/drawing/2014/main" id="{B2C6E12E-1786-479E-95FC-7427D571260E}"/>
              </a:ext>
            </a:extLst>
          </p:cNvPr>
          <p:cNvGrpSpPr/>
          <p:nvPr/>
        </p:nvGrpSpPr>
        <p:grpSpPr>
          <a:xfrm>
            <a:off x="4057360" y="4079926"/>
            <a:ext cx="2926080" cy="2004343"/>
            <a:chOff x="2981481" y="4038600"/>
            <a:chExt cx="2926080" cy="2004343"/>
          </a:xfrm>
          <a:solidFill>
            <a:srgbClr val="050153"/>
          </a:solidFill>
        </p:grpSpPr>
        <p:sp>
          <p:nvSpPr>
            <p:cNvPr id="28" name="Rectangle 181">
              <a:extLst>
                <a:ext uri="{FF2B5EF4-FFF2-40B4-BE49-F238E27FC236}">
                  <a16:creationId xmlns:a16="http://schemas.microsoft.com/office/drawing/2014/main" id="{261073E6-7AB5-4A0B-967A-895BF65B1817}"/>
                </a:ext>
              </a:extLst>
            </p:cNvPr>
            <p:cNvSpPr>
              <a:spLocks noChangeArrowheads="1"/>
            </p:cNvSpPr>
            <p:nvPr/>
          </p:nvSpPr>
          <p:spPr bwMode="gray">
            <a:xfrm>
              <a:off x="2981481" y="4038600"/>
              <a:ext cx="2926080" cy="253525"/>
            </a:xfrm>
            <a:prstGeom prst="rect">
              <a:avLst/>
            </a:prstGeom>
            <a:grpFill/>
            <a:ln w="9525">
              <a:solidFill>
                <a:srgbClr val="7F7F7F"/>
              </a:solidFill>
              <a:miter lim="800000"/>
              <a:headEnd/>
              <a:tailEnd/>
            </a:ln>
          </p:spPr>
          <p:txBody>
            <a:bodyPr wrap="none" lIns="237744" rIns="0" anchor="ctr"/>
            <a:lstStyle/>
            <a:p>
              <a:pPr algn="ctr"/>
              <a:r>
                <a:rPr lang="en-US" sz="1051" b="1" dirty="0">
                  <a:solidFill>
                    <a:srgbClr val="FFFFFF"/>
                  </a:solidFill>
                  <a:latin typeface="Verdana" panose="020B0604030504040204" pitchFamily="34" charset="0"/>
                  <a:ea typeface="Verdana" panose="020B0604030504040204" pitchFamily="34" charset="0"/>
                  <a:cs typeface="Verdana" panose="020B0604030504040204" pitchFamily="34" charset="0"/>
                </a:rPr>
                <a:t>Riesgos y acciones tomadas</a:t>
              </a:r>
            </a:p>
          </p:txBody>
        </p:sp>
        <p:sp>
          <p:nvSpPr>
            <p:cNvPr id="29" name="Rectangle 178">
              <a:extLst>
                <a:ext uri="{FF2B5EF4-FFF2-40B4-BE49-F238E27FC236}">
                  <a16:creationId xmlns:a16="http://schemas.microsoft.com/office/drawing/2014/main" id="{E7A592B7-9D26-4370-9B61-AF5D2E1E3806}"/>
                </a:ext>
              </a:extLst>
            </p:cNvPr>
            <p:cNvSpPr>
              <a:spLocks noChangeArrowheads="1"/>
            </p:cNvSpPr>
            <p:nvPr/>
          </p:nvSpPr>
          <p:spPr bwMode="gray">
            <a:xfrm>
              <a:off x="2981481" y="4287305"/>
              <a:ext cx="2926080" cy="1755638"/>
            </a:xfrm>
            <a:prstGeom prst="rect">
              <a:avLst/>
            </a:prstGeom>
            <a:noFill/>
            <a:ln w="9525">
              <a:solidFill>
                <a:schemeClr val="bg1">
                  <a:lumMod val="65000"/>
                </a:schemeClr>
              </a:solidFill>
              <a:prstDash val="sysDash"/>
              <a:miter lim="800000"/>
              <a:headEnd/>
              <a:tailEnd/>
            </a:ln>
          </p:spPr>
          <p:txBody>
            <a:bodyPr lIns="45720" tIns="91440" rIns="45720"/>
            <a:lstStyle/>
            <a:p>
              <a:pPr marL="228594" indent="-228594">
                <a:spcBef>
                  <a:spcPts val="300"/>
                </a:spcBef>
                <a:spcAft>
                  <a:spcPts val="300"/>
                </a:spcAft>
                <a:buClr>
                  <a:srgbClr val="000000"/>
                </a:buClr>
                <a:buSzPct val="120000"/>
                <a:buFont typeface="Arial" pitchFamily="34" charset="0"/>
                <a:buChar char="•"/>
              </a:pPr>
              <a:endParaRPr lang="en-US"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grpSp>
      <p:sp>
        <p:nvSpPr>
          <p:cNvPr id="30" name="Rectangle 178">
            <a:extLst>
              <a:ext uri="{FF2B5EF4-FFF2-40B4-BE49-F238E27FC236}">
                <a16:creationId xmlns:a16="http://schemas.microsoft.com/office/drawing/2014/main" id="{D764DFDE-CC6E-4E21-BA63-7BFD696EE9CB}"/>
              </a:ext>
            </a:extLst>
          </p:cNvPr>
          <p:cNvSpPr>
            <a:spLocks noChangeArrowheads="1"/>
          </p:cNvSpPr>
          <p:nvPr/>
        </p:nvSpPr>
        <p:spPr bwMode="gray">
          <a:xfrm>
            <a:off x="1250472" y="4328629"/>
            <a:ext cx="2783277" cy="1755639"/>
          </a:xfrm>
          <a:prstGeom prst="rect">
            <a:avLst/>
          </a:prstGeom>
          <a:noFill/>
          <a:ln w="9525">
            <a:solidFill>
              <a:schemeClr val="bg1">
                <a:lumMod val="65000"/>
              </a:schemeClr>
            </a:solidFill>
            <a:prstDash val="sysDash"/>
            <a:miter lim="800000"/>
            <a:headEnd/>
            <a:tailEnd/>
          </a:ln>
        </p:spPr>
        <p:txBody>
          <a:bodyPr lIns="45720" tIns="91440" rIns="45720"/>
          <a:lstStyle/>
          <a:p>
            <a:pPr marL="228594" indent="-228594">
              <a:spcBef>
                <a:spcPts val="300"/>
              </a:spcBef>
              <a:spcAft>
                <a:spcPts val="300"/>
              </a:spcAft>
              <a:buClr>
                <a:srgbClr val="000000"/>
              </a:buClr>
              <a:buSzPct val="120000"/>
              <a:buFont typeface="Arial" pitchFamily="34" charset="0"/>
              <a:buChar char="•"/>
            </a:pPr>
            <a:endParaRPr lang="en-US"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31" name="Rectangle 186">
            <a:extLst>
              <a:ext uri="{FF2B5EF4-FFF2-40B4-BE49-F238E27FC236}">
                <a16:creationId xmlns:a16="http://schemas.microsoft.com/office/drawing/2014/main" id="{D9752A78-A1F2-4DAE-9B6B-AC23899E02EA}"/>
              </a:ext>
            </a:extLst>
          </p:cNvPr>
          <p:cNvSpPr>
            <a:spLocks noChangeAspect="1" noChangeArrowheads="1"/>
          </p:cNvSpPr>
          <p:nvPr/>
        </p:nvSpPr>
        <p:spPr bwMode="gray">
          <a:xfrm>
            <a:off x="8236378" y="1430650"/>
            <a:ext cx="712230" cy="2254557"/>
          </a:xfrm>
          <a:prstGeom prst="rect">
            <a:avLst/>
          </a:prstGeom>
          <a:noFill/>
          <a:ln w="9525">
            <a:solidFill>
              <a:srgbClr val="A6A6A6"/>
            </a:solidFill>
            <a:prstDash val="sysDash"/>
            <a:miter lim="800000"/>
            <a:headEnd/>
            <a:tailEnd/>
          </a:ln>
        </p:spPr>
        <p:txBody>
          <a:bodyPr lIns="45720" rIns="45720"/>
          <a:lstStyle/>
          <a:p>
            <a:pPr>
              <a:spcBef>
                <a:spcPts val="300"/>
              </a:spcBef>
              <a:spcAft>
                <a:spcPts val="300"/>
              </a:spcAft>
              <a:buClr>
                <a:srgbClr val="000000"/>
              </a:buClr>
              <a:buSzPct val="120000"/>
            </a:pPr>
            <a:endParaRPr lang="en-GB" sz="1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1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r>
              <a:rPr lang="en-GB" sz="700" dirty="0">
                <a:latin typeface="Verdana" panose="020B0604030504040204" pitchFamily="34" charset="0"/>
                <a:ea typeface="Verdana" panose="020B0604030504040204" pitchFamily="34" charset="0"/>
                <a:cs typeface="Verdana" panose="020B0604030504040204" pitchFamily="34" charset="0"/>
              </a:rPr>
              <a:t>Abril /1/2018</a:t>
            </a:r>
          </a:p>
          <a:p>
            <a:pPr>
              <a:spcBef>
                <a:spcPts val="300"/>
              </a:spcBef>
              <a:spcAft>
                <a:spcPts val="300"/>
              </a:spcAft>
              <a:buClr>
                <a:srgbClr val="000000"/>
              </a:buClr>
              <a:buSzPct val="120000"/>
            </a:pPr>
            <a:endParaRPr lang="en-GB" sz="700" dirty="0">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700" dirty="0">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r>
              <a:rPr lang="en-GB" sz="700" dirty="0">
                <a:latin typeface="Verdana" panose="020B0604030504040204" pitchFamily="34" charset="0"/>
                <a:ea typeface="Verdana" panose="020B0604030504040204" pitchFamily="34" charset="0"/>
                <a:cs typeface="Verdana" panose="020B0604030504040204" pitchFamily="34" charset="0"/>
              </a:rPr>
              <a:t>Sep/24/19</a:t>
            </a:r>
          </a:p>
        </p:txBody>
      </p:sp>
      <p:sp>
        <p:nvSpPr>
          <p:cNvPr id="32" name="Rectangle 186">
            <a:extLst>
              <a:ext uri="{FF2B5EF4-FFF2-40B4-BE49-F238E27FC236}">
                <a16:creationId xmlns:a16="http://schemas.microsoft.com/office/drawing/2014/main" id="{8468A84F-E2A4-4CEC-AEC9-6B3D5AB23E92}"/>
              </a:ext>
            </a:extLst>
          </p:cNvPr>
          <p:cNvSpPr>
            <a:spLocks noChangeAspect="1" noChangeArrowheads="1"/>
          </p:cNvSpPr>
          <p:nvPr/>
        </p:nvSpPr>
        <p:spPr bwMode="gray">
          <a:xfrm>
            <a:off x="8263453" y="1149681"/>
            <a:ext cx="647027" cy="264301"/>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GB" sz="1051" b="1" dirty="0">
                <a:solidFill>
                  <a:srgbClr val="FFFFFF"/>
                </a:solidFill>
                <a:latin typeface="Verdana" panose="020B0604030504040204" pitchFamily="34" charset="0"/>
                <a:ea typeface="Verdana" panose="020B0604030504040204" pitchFamily="34" charset="0"/>
                <a:cs typeface="Verdana" panose="020B0604030504040204" pitchFamily="34" charset="0"/>
              </a:rPr>
              <a:t>Cron.</a:t>
            </a:r>
          </a:p>
        </p:txBody>
      </p:sp>
      <p:sp>
        <p:nvSpPr>
          <p:cNvPr id="33" name="Rectangle 186">
            <a:extLst>
              <a:ext uri="{FF2B5EF4-FFF2-40B4-BE49-F238E27FC236}">
                <a16:creationId xmlns:a16="http://schemas.microsoft.com/office/drawing/2014/main" id="{4220F851-84D7-4529-B115-B9791D1426C3}"/>
              </a:ext>
            </a:extLst>
          </p:cNvPr>
          <p:cNvSpPr>
            <a:spLocks noChangeAspect="1" noChangeArrowheads="1"/>
          </p:cNvSpPr>
          <p:nvPr/>
        </p:nvSpPr>
        <p:spPr bwMode="gray">
          <a:xfrm>
            <a:off x="8948608" y="1424391"/>
            <a:ext cx="578312" cy="2240632"/>
          </a:xfrm>
          <a:prstGeom prst="rect">
            <a:avLst/>
          </a:prstGeom>
          <a:noFill/>
          <a:ln w="9525">
            <a:solidFill>
              <a:srgbClr val="A6A6A6"/>
            </a:solidFill>
            <a:prstDash val="sysDash"/>
            <a:miter lim="800000"/>
            <a:headEnd/>
            <a:tailEnd/>
          </a:ln>
        </p:spPr>
        <p:txBody>
          <a:bodyPr lIns="45720" rIns="45720"/>
          <a:lstStyle/>
          <a:p>
            <a:pPr>
              <a:spcBef>
                <a:spcPts val="300"/>
              </a:spcBef>
              <a:spcAft>
                <a:spcPts val="300"/>
              </a:spcAft>
              <a:buClr>
                <a:srgbClr val="000000"/>
              </a:buClr>
              <a:buSzPct val="120000"/>
            </a:pPr>
            <a:endParaRPr lang="en-GB" sz="1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1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1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300"/>
              </a:spcBef>
              <a:spcAft>
                <a:spcPts val="300"/>
              </a:spcAft>
              <a:buClr>
                <a:srgbClr val="000000"/>
              </a:buClr>
              <a:buSzPct val="120000"/>
            </a:pPr>
            <a:endParaRPr lang="en-GB" sz="800"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
        <p:nvSpPr>
          <p:cNvPr id="34" name="Rectangle 186">
            <a:extLst>
              <a:ext uri="{FF2B5EF4-FFF2-40B4-BE49-F238E27FC236}">
                <a16:creationId xmlns:a16="http://schemas.microsoft.com/office/drawing/2014/main" id="{E0A348F5-04C9-4008-AA5A-599762074EF6}"/>
              </a:ext>
            </a:extLst>
          </p:cNvPr>
          <p:cNvSpPr>
            <a:spLocks noChangeAspect="1" noChangeArrowheads="1"/>
          </p:cNvSpPr>
          <p:nvPr/>
        </p:nvSpPr>
        <p:spPr bwMode="gray">
          <a:xfrm>
            <a:off x="8948608" y="1149681"/>
            <a:ext cx="578312" cy="264301"/>
          </a:xfrm>
          <a:prstGeom prst="rect">
            <a:avLst/>
          </a:prstGeom>
          <a:solidFill>
            <a:srgbClr val="050153"/>
          </a:solidFill>
          <a:ln>
            <a:solidFill>
              <a:schemeClr val="tx1">
                <a:lumMod val="50000"/>
                <a:lumOff val="50000"/>
              </a:schemeClr>
            </a:solidFill>
            <a:headEnd/>
            <a:tailEnd/>
          </a:ln>
        </p:spPr>
        <p:style>
          <a:lnRef idx="2">
            <a:schemeClr val="accent2">
              <a:shade val="50000"/>
            </a:schemeClr>
          </a:lnRef>
          <a:fillRef idx="1">
            <a:schemeClr val="accent2"/>
          </a:fillRef>
          <a:effectRef idx="0">
            <a:schemeClr val="accent2"/>
          </a:effectRef>
          <a:fontRef idx="minor">
            <a:schemeClr val="lt1"/>
          </a:fontRef>
        </p:style>
        <p:txBody>
          <a:bodyPr wrap="none" lIns="45720" rIns="45720" anchor="ctr"/>
          <a:lstStyle/>
          <a:p>
            <a:pPr algn="ctr"/>
            <a:r>
              <a:rPr lang="en-GB" sz="1051" b="1" dirty="0">
                <a:solidFill>
                  <a:srgbClr val="FFFFFF"/>
                </a:solidFill>
                <a:latin typeface="Verdana" panose="020B0604030504040204" pitchFamily="34" charset="0"/>
                <a:ea typeface="Verdana" panose="020B0604030504040204" pitchFamily="34" charset="0"/>
                <a:cs typeface="Verdana" panose="020B0604030504040204" pitchFamily="34" charset="0"/>
              </a:rPr>
              <a:t>Desfase</a:t>
            </a:r>
          </a:p>
        </p:txBody>
      </p:sp>
      <p:sp>
        <p:nvSpPr>
          <p:cNvPr id="35" name="Rectangle 5">
            <a:extLst>
              <a:ext uri="{FF2B5EF4-FFF2-40B4-BE49-F238E27FC236}">
                <a16:creationId xmlns:a16="http://schemas.microsoft.com/office/drawing/2014/main" id="{676CE338-4E26-4C06-AB62-B96F032D9C66}"/>
              </a:ext>
            </a:extLst>
          </p:cNvPr>
          <p:cNvSpPr/>
          <p:nvPr>
            <p:custDataLst>
              <p:tags r:id="rId1"/>
            </p:custDataLst>
          </p:nvPr>
        </p:nvSpPr>
        <p:spPr bwMode="auto">
          <a:xfrm>
            <a:off x="3172688" y="4122542"/>
            <a:ext cx="453231" cy="16347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spcBef>
                <a:spcPct val="0"/>
              </a:spcBef>
              <a:spcAft>
                <a:spcPct val="0"/>
              </a:spcAft>
            </a:pPr>
            <a:r>
              <a:rPr lang="en-US" sz="1200" b="1" dirty="0">
                <a:solidFill>
                  <a:prstClr val="white"/>
                </a:solidFill>
                <a:latin typeface="Verdana" panose="020B0604030504040204" pitchFamily="34" charset="0"/>
                <a:ea typeface="Verdana" panose="020B0604030504040204" pitchFamily="34" charset="0"/>
                <a:cs typeface="Verdana" panose="020B0604030504040204" pitchFamily="34" charset="0"/>
                <a:sym typeface="+mn-lt"/>
              </a:rPr>
              <a:t>52.17%</a:t>
            </a:r>
          </a:p>
        </p:txBody>
      </p:sp>
      <p:grpSp>
        <p:nvGrpSpPr>
          <p:cNvPr id="36" name="Group 120">
            <a:extLst>
              <a:ext uri="{FF2B5EF4-FFF2-40B4-BE49-F238E27FC236}">
                <a16:creationId xmlns:a16="http://schemas.microsoft.com/office/drawing/2014/main" id="{A5C25319-2B2B-4865-8F80-FEA5B14317DA}"/>
              </a:ext>
            </a:extLst>
          </p:cNvPr>
          <p:cNvGrpSpPr>
            <a:grpSpLocks/>
          </p:cNvGrpSpPr>
          <p:nvPr/>
        </p:nvGrpSpPr>
        <p:grpSpPr bwMode="auto">
          <a:xfrm>
            <a:off x="9392919" y="-46918"/>
            <a:ext cx="771723" cy="1125172"/>
            <a:chOff x="3936" y="1313"/>
            <a:chExt cx="313" cy="350"/>
          </a:xfrm>
        </p:grpSpPr>
        <p:pic>
          <p:nvPicPr>
            <p:cNvPr id="37" name="Picture 121" descr="j0432549">
              <a:extLst>
                <a:ext uri="{FF2B5EF4-FFF2-40B4-BE49-F238E27FC236}">
                  <a16:creationId xmlns:a16="http://schemas.microsoft.com/office/drawing/2014/main" id="{72B63CE9-CB90-46BD-8AFE-C48062BB27CD}"/>
                </a:ext>
              </a:extLst>
            </p:cNvPr>
            <p:cNvPicPr>
              <a:picLocks noChangeArrowheads="1"/>
            </p:cNvPicPr>
            <p:nvPr>
              <p:custDataLst>
                <p:tags r:id="rId3"/>
              </p:custDataLst>
            </p:nvPr>
          </p:nvPicPr>
          <p:blipFill>
            <a:blip r:embed="rId12">
              <a:extLst>
                <a:ext uri="{28A0092B-C50C-407E-A947-70E740481C1C}">
                  <a14:useLocalDpi xmlns:a14="http://schemas.microsoft.com/office/drawing/2010/main" val="0"/>
                </a:ext>
              </a:extLst>
            </a:blip>
            <a:srcRect/>
            <a:stretch>
              <a:fillRect/>
            </a:stretch>
          </p:blipFill>
          <p:spPr bwMode="auto">
            <a:xfrm>
              <a:off x="3936" y="1313"/>
              <a:ext cx="313" cy="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8" name="Group 122">
              <a:extLst>
                <a:ext uri="{FF2B5EF4-FFF2-40B4-BE49-F238E27FC236}">
                  <a16:creationId xmlns:a16="http://schemas.microsoft.com/office/drawing/2014/main" id="{266C46FC-8786-4080-BC61-10763260FA02}"/>
                </a:ext>
              </a:extLst>
            </p:cNvPr>
            <p:cNvGrpSpPr>
              <a:grpSpLocks/>
            </p:cNvGrpSpPr>
            <p:nvPr/>
          </p:nvGrpSpPr>
          <p:grpSpPr bwMode="auto">
            <a:xfrm>
              <a:off x="4058" y="1562"/>
              <a:ext cx="68" cy="74"/>
              <a:chOff x="5076" y="2671"/>
              <a:chExt cx="156" cy="150"/>
            </a:xfrm>
          </p:grpSpPr>
          <p:sp>
            <p:nvSpPr>
              <p:cNvPr id="42" name="Oval 123">
                <a:extLst>
                  <a:ext uri="{FF2B5EF4-FFF2-40B4-BE49-F238E27FC236}">
                    <a16:creationId xmlns:a16="http://schemas.microsoft.com/office/drawing/2014/main" id="{DE90D932-CE71-44CC-9306-072458C3348E}"/>
                  </a:ext>
                </a:extLst>
              </p:cNvPr>
              <p:cNvSpPr>
                <a:spLocks noChangeArrowheads="1"/>
              </p:cNvSpPr>
              <p:nvPr>
                <p:custDataLst>
                  <p:tags r:id="rId6"/>
                </p:custDataLst>
              </p:nvPr>
            </p:nvSpPr>
            <p:spPr bwMode="auto">
              <a:xfrm>
                <a:off x="5076" y="2671"/>
                <a:ext cx="156" cy="150"/>
              </a:xfrm>
              <a:prstGeom prst="ellipse">
                <a:avLst/>
              </a:prstGeom>
              <a:solidFill>
                <a:srgbClr val="33CC3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sz="1051" dirty="0">
                  <a:solidFill>
                    <a:prstClr val="black"/>
                  </a:solidFill>
                </a:endParaRPr>
              </a:p>
            </p:txBody>
          </p:sp>
          <p:sp>
            <p:nvSpPr>
              <p:cNvPr id="46" name="Oval 125">
                <a:extLst>
                  <a:ext uri="{FF2B5EF4-FFF2-40B4-BE49-F238E27FC236}">
                    <a16:creationId xmlns:a16="http://schemas.microsoft.com/office/drawing/2014/main" id="{4C4506AC-4D6F-4C45-9C08-A555E1EE62FE}"/>
                  </a:ext>
                </a:extLst>
              </p:cNvPr>
              <p:cNvSpPr>
                <a:spLocks noChangeArrowheads="1"/>
              </p:cNvSpPr>
              <p:nvPr>
                <p:custDataLst>
                  <p:tags r:id="rId7"/>
                </p:custDataLst>
              </p:nvPr>
            </p:nvSpPr>
            <p:spPr bwMode="auto">
              <a:xfrm rot="10800000">
                <a:off x="5110" y="2679"/>
                <a:ext cx="88" cy="45"/>
              </a:xfrm>
              <a:prstGeom prst="ellipse">
                <a:avLst/>
              </a:prstGeom>
              <a:solidFill>
                <a:schemeClr val="bg2">
                  <a:alpha val="30196"/>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sz="1051" dirty="0">
                  <a:solidFill>
                    <a:prstClr val="black"/>
                  </a:solidFill>
                </a:endParaRPr>
              </a:p>
            </p:txBody>
          </p:sp>
        </p:grpSp>
        <p:grpSp>
          <p:nvGrpSpPr>
            <p:cNvPr id="39" name="Group 130">
              <a:extLst>
                <a:ext uri="{FF2B5EF4-FFF2-40B4-BE49-F238E27FC236}">
                  <a16:creationId xmlns:a16="http://schemas.microsoft.com/office/drawing/2014/main" id="{DA6C8014-9606-4976-B02A-877F526EA447}"/>
                </a:ext>
              </a:extLst>
            </p:cNvPr>
            <p:cNvGrpSpPr>
              <a:grpSpLocks/>
            </p:cNvGrpSpPr>
            <p:nvPr/>
          </p:nvGrpSpPr>
          <p:grpSpPr bwMode="auto">
            <a:xfrm>
              <a:off x="4056" y="1362"/>
              <a:ext cx="70" cy="74"/>
              <a:chOff x="3090" y="2448"/>
              <a:chExt cx="156" cy="150"/>
            </a:xfrm>
          </p:grpSpPr>
          <p:sp>
            <p:nvSpPr>
              <p:cNvPr id="40" name="Oval 131">
                <a:extLst>
                  <a:ext uri="{FF2B5EF4-FFF2-40B4-BE49-F238E27FC236}">
                    <a16:creationId xmlns:a16="http://schemas.microsoft.com/office/drawing/2014/main" id="{10A4B6F9-989C-4606-A1B1-456726B1F99B}"/>
                  </a:ext>
                </a:extLst>
              </p:cNvPr>
              <p:cNvSpPr>
                <a:spLocks noChangeArrowheads="1"/>
              </p:cNvSpPr>
              <p:nvPr>
                <p:custDataLst>
                  <p:tags r:id="rId4"/>
                </p:custDataLst>
              </p:nvPr>
            </p:nvSpPr>
            <p:spPr bwMode="auto">
              <a:xfrm>
                <a:off x="3090" y="2448"/>
                <a:ext cx="156" cy="15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sz="1051" dirty="0">
                  <a:solidFill>
                    <a:prstClr val="black"/>
                  </a:solidFill>
                </a:endParaRPr>
              </a:p>
            </p:txBody>
          </p:sp>
          <p:sp>
            <p:nvSpPr>
              <p:cNvPr id="41" name="Oval 133">
                <a:extLst>
                  <a:ext uri="{FF2B5EF4-FFF2-40B4-BE49-F238E27FC236}">
                    <a16:creationId xmlns:a16="http://schemas.microsoft.com/office/drawing/2014/main" id="{CDF5CA53-2270-4D84-A0EE-07D0A3EDB8A6}"/>
                  </a:ext>
                </a:extLst>
              </p:cNvPr>
              <p:cNvSpPr>
                <a:spLocks noChangeArrowheads="1"/>
              </p:cNvSpPr>
              <p:nvPr>
                <p:custDataLst>
                  <p:tags r:id="rId5"/>
                </p:custDataLst>
              </p:nvPr>
            </p:nvSpPr>
            <p:spPr bwMode="auto">
              <a:xfrm rot="10800000">
                <a:off x="3123" y="2456"/>
                <a:ext cx="90" cy="45"/>
              </a:xfrm>
              <a:prstGeom prst="ellipse">
                <a:avLst/>
              </a:prstGeom>
              <a:solidFill>
                <a:schemeClr val="bg2">
                  <a:alpha val="30196"/>
                </a:scheme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s-MX" sz="1051" dirty="0">
                  <a:solidFill>
                    <a:prstClr val="black"/>
                  </a:solidFill>
                </a:endParaRPr>
              </a:p>
            </p:txBody>
          </p:sp>
        </p:grpSp>
      </p:grpSp>
      <p:sp>
        <p:nvSpPr>
          <p:cNvPr id="47" name="Oval 131">
            <a:extLst>
              <a:ext uri="{FF2B5EF4-FFF2-40B4-BE49-F238E27FC236}">
                <a16:creationId xmlns:a16="http://schemas.microsoft.com/office/drawing/2014/main" id="{F5A3685E-C894-43EA-81F2-FAF77E90AC04}"/>
              </a:ext>
            </a:extLst>
          </p:cNvPr>
          <p:cNvSpPr>
            <a:spLocks noChangeArrowheads="1"/>
          </p:cNvSpPr>
          <p:nvPr>
            <p:custDataLst>
              <p:tags r:id="rId2"/>
            </p:custDataLst>
          </p:nvPr>
        </p:nvSpPr>
        <p:spPr bwMode="auto">
          <a:xfrm>
            <a:off x="9691851" y="440378"/>
            <a:ext cx="172591" cy="237895"/>
          </a:xfrm>
          <a:prstGeom prst="ellipse">
            <a:avLst/>
          </a:prstGeom>
          <a:solidFill>
            <a:schemeClr val="tx1"/>
          </a:solidFill>
          <a:ln>
            <a:noFill/>
          </a:ln>
          <a:effectLst/>
        </p:spPr>
        <p:txBody>
          <a:bodyPr wrap="none" anchor="ctr"/>
          <a:lstStyle/>
          <a:p>
            <a:endParaRPr lang="es-MX" sz="1051" dirty="0">
              <a:solidFill>
                <a:prstClr val="black"/>
              </a:solidFill>
            </a:endParaRPr>
          </a:p>
        </p:txBody>
      </p:sp>
      <p:sp>
        <p:nvSpPr>
          <p:cNvPr id="48" name="Rectangle 178">
            <a:extLst>
              <a:ext uri="{FF2B5EF4-FFF2-40B4-BE49-F238E27FC236}">
                <a16:creationId xmlns:a16="http://schemas.microsoft.com/office/drawing/2014/main" id="{FB4689B2-2097-4347-845A-618F8736E00B}"/>
              </a:ext>
            </a:extLst>
          </p:cNvPr>
          <p:cNvSpPr>
            <a:spLocks noChangeArrowheads="1"/>
          </p:cNvSpPr>
          <p:nvPr/>
        </p:nvSpPr>
        <p:spPr bwMode="gray">
          <a:xfrm>
            <a:off x="1250464" y="6095583"/>
            <a:ext cx="2783274" cy="491933"/>
          </a:xfrm>
          <a:prstGeom prst="rect">
            <a:avLst/>
          </a:prstGeom>
          <a:noFill/>
          <a:ln w="9525">
            <a:solidFill>
              <a:schemeClr val="bg1">
                <a:lumMod val="65000"/>
              </a:schemeClr>
            </a:solidFill>
            <a:prstDash val="sysDash"/>
            <a:miter lim="800000"/>
            <a:headEnd/>
            <a:tailEnd/>
          </a:ln>
        </p:spPr>
        <p:txBody>
          <a:bodyPr lIns="45720" tIns="91440" rIns="45720"/>
          <a:lstStyle/>
          <a:p>
            <a:pPr marL="171450" indent="-171450">
              <a:spcBef>
                <a:spcPts val="300"/>
              </a:spcBef>
              <a:spcAft>
                <a:spcPts val="300"/>
              </a:spcAft>
              <a:buClr>
                <a:srgbClr val="000000"/>
              </a:buClr>
              <a:buSzPct val="120000"/>
              <a:buFontTx/>
              <a:buChar char="-"/>
            </a:pPr>
            <a:r>
              <a:rPr lang="es-CO" sz="800" dirty="0"/>
              <a:t>ANA POLANCO/ Supervisor FONADE</a:t>
            </a:r>
          </a:p>
          <a:p>
            <a:pPr marL="171450" indent="-171450">
              <a:spcBef>
                <a:spcPts val="300"/>
              </a:spcBef>
              <a:spcAft>
                <a:spcPts val="300"/>
              </a:spcAft>
              <a:buClr>
                <a:srgbClr val="000000"/>
              </a:buClr>
              <a:buSzPct val="120000"/>
              <a:buFontTx/>
              <a:buChar char="-"/>
            </a:pPr>
            <a:r>
              <a:rPr lang="es-CO" sz="800" dirty="0"/>
              <a:t>5940407</a:t>
            </a:r>
          </a:p>
          <a:p>
            <a:pPr marL="171450" indent="-171450">
              <a:spcBef>
                <a:spcPts val="300"/>
              </a:spcBef>
              <a:spcAft>
                <a:spcPts val="300"/>
              </a:spcAft>
              <a:buClr>
                <a:srgbClr val="000000"/>
              </a:buClr>
              <a:buSzPct val="120000"/>
              <a:buFontTx/>
              <a:buChar char="-"/>
            </a:pPr>
            <a:endParaRPr lang="es-CO" sz="800" dirty="0">
              <a:solidFill>
                <a:srgbClr val="000000"/>
              </a:solidFill>
              <a:ea typeface="Verdana" panose="020B0604030504040204" pitchFamily="34" charset="0"/>
              <a:cs typeface="Verdana" panose="020B0604030504040204" pitchFamily="34" charset="0"/>
            </a:endParaRPr>
          </a:p>
        </p:txBody>
      </p:sp>
      <p:sp>
        <p:nvSpPr>
          <p:cNvPr id="49" name="26 Elipse">
            <a:extLst>
              <a:ext uri="{FF2B5EF4-FFF2-40B4-BE49-F238E27FC236}">
                <a16:creationId xmlns:a16="http://schemas.microsoft.com/office/drawing/2014/main" id="{955CDC23-D44A-4117-AB82-12D0BB252A35}"/>
              </a:ext>
            </a:extLst>
          </p:cNvPr>
          <p:cNvSpPr/>
          <p:nvPr/>
        </p:nvSpPr>
        <p:spPr>
          <a:xfrm>
            <a:off x="9718097" y="1679440"/>
            <a:ext cx="213478" cy="161580"/>
          </a:xfrm>
          <a:prstGeom prst="ellipse">
            <a:avLst/>
          </a:prstGeom>
          <a:solidFill>
            <a:srgbClr val="327E4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CO" dirty="0">
              <a:solidFill>
                <a:prstClr val="white"/>
              </a:solidFill>
            </a:endParaRPr>
          </a:p>
        </p:txBody>
      </p:sp>
      <p:sp>
        <p:nvSpPr>
          <p:cNvPr id="50" name="26 Elipse">
            <a:extLst>
              <a:ext uri="{FF2B5EF4-FFF2-40B4-BE49-F238E27FC236}">
                <a16:creationId xmlns:a16="http://schemas.microsoft.com/office/drawing/2014/main" id="{E4664F71-E12B-4A2D-B348-B2BB5DD84F4B}"/>
              </a:ext>
            </a:extLst>
          </p:cNvPr>
          <p:cNvSpPr/>
          <p:nvPr/>
        </p:nvSpPr>
        <p:spPr>
          <a:xfrm>
            <a:off x="9722317" y="2256183"/>
            <a:ext cx="213478" cy="161580"/>
          </a:xfrm>
          <a:prstGeom prst="ellipse">
            <a:avLst/>
          </a:prstGeom>
          <a:solidFill>
            <a:srgbClr val="327E46"/>
          </a:solidFill>
        </p:spPr>
        <p:style>
          <a:lnRef idx="0">
            <a:schemeClr val="accent2"/>
          </a:lnRef>
          <a:fillRef idx="3">
            <a:schemeClr val="accent2"/>
          </a:fillRef>
          <a:effectRef idx="3">
            <a:schemeClr val="accent2"/>
          </a:effectRef>
          <a:fontRef idx="minor">
            <a:schemeClr val="lt1"/>
          </a:fontRef>
        </p:style>
        <p:txBody>
          <a:bodyPr rtlCol="0" anchor="ctr"/>
          <a:lstStyle/>
          <a:p>
            <a:pPr algn="ctr"/>
            <a:endParaRPr lang="es-CO" dirty="0">
              <a:solidFill>
                <a:prstClr val="white"/>
              </a:solidFill>
            </a:endParaRPr>
          </a:p>
        </p:txBody>
      </p:sp>
    </p:spTree>
    <p:extLst>
      <p:ext uri="{BB962C8B-B14F-4D97-AF65-F5344CB8AC3E}">
        <p14:creationId xmlns:p14="http://schemas.microsoft.com/office/powerpoint/2010/main" val="1023624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0ASmdU7hW0yJ1y01NNnid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N1aZLETAeU.54Z91u7SeH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r6mB_Lj_bE6SuG_W7A.NK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N1aZLETAeU.54Z91u7SeH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xMnwk0joAEy9gzqZz4ZOE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1aZLETAeU.54Z91u7SeH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xMnwk0joAEy9gzqZz4ZOEA"/>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05AE79D6F62744A90ED38F7A4107209" ma:contentTypeVersion="8" ma:contentTypeDescription="Create a new document." ma:contentTypeScope="" ma:versionID="c0583f2f575c464155c1962f22a9c21d">
  <xsd:schema xmlns:xsd="http://www.w3.org/2001/XMLSchema" xmlns:xs="http://www.w3.org/2001/XMLSchema" xmlns:p="http://schemas.microsoft.com/office/2006/metadata/properties" xmlns:ns3="0381c238-0115-4676-9eac-af3b642ab3a9" targetNamespace="http://schemas.microsoft.com/office/2006/metadata/properties" ma:root="true" ma:fieldsID="b3cfb08cb5f9b9908e5dd0ed550ec1a0" ns3:_="">
    <xsd:import namespace="0381c238-0115-4676-9eac-af3b642ab3a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81c238-0115-4676-9eac-af3b642ab3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307AD7B-8C70-4A8D-8508-A4A33D9C3AC1}">
  <ds:schemaRefs>
    <ds:schemaRef ds:uri="http://schemas.microsoft.com/sharepoint/v3/contenttype/forms"/>
  </ds:schemaRefs>
</ds:datastoreItem>
</file>

<file path=customXml/itemProps2.xml><?xml version="1.0" encoding="utf-8"?>
<ds:datastoreItem xmlns:ds="http://schemas.openxmlformats.org/officeDocument/2006/customXml" ds:itemID="{0F892A36-F7E2-458C-BF50-9C0D0DBB86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81c238-0115-4676-9eac-af3b642ab3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6CAC43-FD0A-4CFB-A12C-A955837C744A}">
  <ds:schemaRefs>
    <ds:schemaRef ds:uri="http://purl.org/dc/terms/"/>
    <ds:schemaRef ds:uri="http://schemas.openxmlformats.org/package/2006/metadata/core-properties"/>
    <ds:schemaRef ds:uri="http://www.w3.org/XML/1998/namespace"/>
    <ds:schemaRef ds:uri="http://schemas.microsoft.com/office/infopath/2007/PartnerControls"/>
    <ds:schemaRef ds:uri="http://schemas.microsoft.com/office/2006/documentManagement/types"/>
    <ds:schemaRef ds:uri="0381c238-0115-4676-9eac-af3b642ab3a9"/>
    <ds:schemaRef ds:uri="http://schemas.microsoft.com/office/2006/metadata/properties"/>
    <ds:schemaRef ds:uri="http://purl.org/dc/elements/1.1/"/>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2020</TotalTime>
  <Words>758</Words>
  <Application>Microsoft Office PowerPoint</Application>
  <PresentationFormat>Panorámica</PresentationFormat>
  <Paragraphs>98</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Calibri</vt:lpstr>
      <vt:lpstr>Calibri Light</vt:lpstr>
      <vt:lpstr>Verdana</vt:lpstr>
      <vt:lpstr>Wingdings</vt: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Diana Milena Castaneda Moreno</dc:creator>
  <cp:lastModifiedBy>HP</cp:lastModifiedBy>
  <cp:revision>69</cp:revision>
  <cp:lastPrinted>2019-10-29T22:15:30Z</cp:lastPrinted>
  <dcterms:created xsi:type="dcterms:W3CDTF">2019-06-28T15:32:40Z</dcterms:created>
  <dcterms:modified xsi:type="dcterms:W3CDTF">2020-04-14T00:58:09Z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0x010100B05AE79D6F62744A90ED38F7A4107209</vt:lpwstr>
  </property>
</Properties>
</file>